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4.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6.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7.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8.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9.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0.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1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4"/>
  </p:notesMasterIdLst>
  <p:handoutMasterIdLst>
    <p:handoutMasterId r:id="rId15"/>
  </p:handoutMasterIdLst>
  <p:sldIdLst>
    <p:sldId id="408" r:id="rId2"/>
    <p:sldId id="372" r:id="rId3"/>
    <p:sldId id="405" r:id="rId4"/>
    <p:sldId id="421" r:id="rId5"/>
    <p:sldId id="373" r:id="rId6"/>
    <p:sldId id="374" r:id="rId7"/>
    <p:sldId id="425" r:id="rId8"/>
    <p:sldId id="376" r:id="rId9"/>
    <p:sldId id="377" r:id="rId10"/>
    <p:sldId id="386" r:id="rId11"/>
    <p:sldId id="392" r:id="rId12"/>
    <p:sldId id="395" r:id="rId13"/>
  </p:sldIdLst>
  <p:sldSz cx="9144000" cy="6858000" type="screen4x3"/>
  <p:notesSz cx="7104063" cy="10234613"/>
  <p:embeddedFontLs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11"/>
    <a:srgbClr val="00FF00"/>
    <a:srgbClr val="A55FC5"/>
    <a:srgbClr val="0000CC"/>
    <a:srgbClr val="FFFF66"/>
    <a:srgbClr val="F20000"/>
    <a:srgbClr val="FF6F6F"/>
    <a:srgbClr val="00CC00"/>
    <a:srgbClr val="2EB2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5" autoAdjust="0"/>
    <p:restoredTop sz="92209" autoAdjust="0"/>
  </p:normalViewPr>
  <p:slideViewPr>
    <p:cSldViewPr>
      <p:cViewPr varScale="1">
        <p:scale>
          <a:sx n="161" d="100"/>
          <a:sy n="161" d="100"/>
        </p:scale>
        <p:origin x="2214" y="15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notesViewPr>
    <p:cSldViewPr>
      <p:cViewPr varScale="1">
        <p:scale>
          <a:sx n="59" d="100"/>
          <a:sy n="59" d="100"/>
        </p:scale>
        <p:origin x="300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fld id="{76EB8B99-4ECA-4304-BBE3-B62ED9F4B48E}" type="datetimeFigureOut">
              <a:rPr lang="en-GB" smtClean="0"/>
              <a:t>01/10/2016</a:t>
            </a:fld>
            <a:endParaRPr lang="en-GB"/>
          </a:p>
        </p:txBody>
      </p:sp>
      <p:sp>
        <p:nvSpPr>
          <p:cNvPr id="4" name="Footer Placeholder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lang="en-GB"/>
          </a:p>
        </p:txBody>
      </p:sp>
      <p:sp>
        <p:nvSpPr>
          <p:cNvPr id="5" name="Slide Number Placeholder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fld id="{E2509E5B-6FF3-4A41-BFB8-E10CE5D00E12}" type="slidenum">
              <a:rPr lang="en-GB" smtClean="0"/>
              <a:t>‹#›</a:t>
            </a:fld>
            <a:endParaRPr lang="en-GB"/>
          </a:p>
        </p:txBody>
      </p:sp>
    </p:spTree>
    <p:extLst>
      <p:ext uri="{BB962C8B-B14F-4D97-AF65-F5344CB8AC3E}">
        <p14:creationId xmlns:p14="http://schemas.microsoft.com/office/powerpoint/2010/main" val="30451152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FA5DC376-60C2-46DA-BE11-AB2227D6B996}" type="datetimeFigureOut">
              <a:rPr lang="en-GB" smtClean="0"/>
              <a:t>01/10/2016</a:t>
            </a:fld>
            <a:endParaRPr lang="en-GB"/>
          </a:p>
        </p:txBody>
      </p:sp>
      <p:sp>
        <p:nvSpPr>
          <p:cNvPr id="4" name="Slide Image Placeholder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E60120D8-461F-4E5A-843E-9F8DD164A744}" type="slidenum">
              <a:rPr lang="en-GB" smtClean="0"/>
              <a:t>‹#›</a:t>
            </a:fld>
            <a:endParaRPr lang="en-GB"/>
          </a:p>
        </p:txBody>
      </p:sp>
    </p:spTree>
    <p:extLst>
      <p:ext uri="{BB962C8B-B14F-4D97-AF65-F5344CB8AC3E}">
        <p14:creationId xmlns:p14="http://schemas.microsoft.com/office/powerpoint/2010/main" val="36434577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localisation</a:t>
            </a:r>
            <a:r>
              <a:rPr lang="en-GB" baseline="0" dirty="0" smtClean="0"/>
              <a:t> problem we imply that the agent knows the location of the object in the world, however he does not know his own position. We make a generalisation to multiple sources of uncertainty, for instance now the agent no longer knows the position of the red object.</a:t>
            </a:r>
          </a:p>
          <a:p>
            <a:endParaRPr lang="en-GB" baseline="0" dirty="0" smtClean="0"/>
          </a:p>
          <a:p>
            <a:r>
              <a:rPr lang="en-GB" baseline="0" dirty="0" smtClean="0"/>
              <a:t>As a result we will have to maintain a recursive estimation of the joint distribution of the agent and objects believed spatial </a:t>
            </a:r>
          </a:p>
          <a:p>
            <a:r>
              <a:rPr lang="en-GB" baseline="0" dirty="0" smtClean="0"/>
              <a:t>location conditioned on all measurements up to the current time step. A slight change of notation, the capital later A stands for the random variable associated with the agents position as does the O which stands for the objects position.</a:t>
            </a:r>
          </a:p>
          <a:p>
            <a:endParaRPr lang="en-GB" baseline="0" dirty="0" smtClean="0"/>
          </a:p>
          <a:p>
            <a:r>
              <a:rPr lang="en-GB" baseline="0" dirty="0" smtClean="0"/>
              <a:t>This problem is known as SLAM. In which both a motion and measurement models are required.</a:t>
            </a:r>
          </a:p>
          <a:p>
            <a:endParaRPr lang="en-GB" baseline="0" dirty="0" smtClean="0"/>
          </a:p>
          <a:p>
            <a:r>
              <a:rPr lang="en-GB" baseline="0" dirty="0" smtClean="0"/>
              <a:t>As we are considering only haptic information and uninformative priors we cannot make any structural assumptions regarding the joint distribution. As a result EKF-SLAM is not suitable and an approach would be to resort to a histogram parameterisation of the joint distribution which is the least constraining.</a:t>
            </a:r>
          </a:p>
          <a:p>
            <a:endParaRPr lang="en-GB" baseline="0" dirty="0" smtClean="0"/>
          </a:p>
          <a:p>
            <a:endParaRPr lang="en-GB" baseline="0" dirty="0" smtClean="0"/>
          </a:p>
          <a:p>
            <a:endParaRPr lang="en-GB" baseline="0" dirty="0" smtClean="0"/>
          </a:p>
          <a:p>
            <a:endParaRPr lang="en-GB" baseline="0" dirty="0" smtClean="0"/>
          </a:p>
        </p:txBody>
      </p:sp>
    </p:spTree>
    <p:extLst>
      <p:ext uri="{BB962C8B-B14F-4D97-AF65-F5344CB8AC3E}">
        <p14:creationId xmlns:p14="http://schemas.microsoft.com/office/powerpoint/2010/main" val="876628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For the case of one likelihood function when considering a joint distribution with only one object, it effects all states along the diagonal. So for a joint distribution N2 states we have to evaluate the joint distribution in N states.  For the case of 3 random variables but only one likelihood function. The likelihood function will  from a plane in the joint distribution as it is independent of the second object.</a:t>
            </a:r>
          </a:p>
          <a:p>
            <a:r>
              <a:rPr lang="en-GB" baseline="0" dirty="0" smtClean="0"/>
              <a:t>As a result N2 states are now dependent.</a:t>
            </a:r>
          </a:p>
          <a:p>
            <a:endParaRPr lang="en-GB" baseline="0" dirty="0" smtClean="0"/>
          </a:p>
          <a:p>
            <a:r>
              <a:rPr lang="en-GB" baseline="0" dirty="0" smtClean="0"/>
              <a:t>We have linear space complexity but an exponential time complexity. To make the MLMF scalable we add an additional assumption of independence. </a:t>
            </a:r>
          </a:p>
        </p:txBody>
      </p:sp>
    </p:spTree>
    <p:extLst>
      <p:ext uri="{BB962C8B-B14F-4D97-AF65-F5344CB8AC3E}">
        <p14:creationId xmlns:p14="http://schemas.microsoft.com/office/powerpoint/2010/main" val="1171496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evaluate our filter  we will be considering an Active-Exploration</a:t>
            </a:r>
            <a:r>
              <a:rPr lang="en-GB" baseline="0" dirty="0" smtClean="0"/>
              <a:t> setting in which the agent must fined both the first and second object represented by the red and green square. We consider a state with 10’000 which if we were to use the Histogram parameterisation we would require N^12 states in contrast our filer will only require N^4 states.</a:t>
            </a:r>
          </a:p>
          <a:p>
            <a:endParaRPr lang="en-GB" baseline="0" dirty="0" smtClean="0"/>
          </a:p>
          <a:p>
            <a:r>
              <a:rPr lang="en-GB" baseline="0" dirty="0" smtClean="0"/>
              <a:t>You will notice at an early stage the agent will enter in contact with the red object. Afterwards even if when belief of the agent is not overlapping with that of the object it will nevertheless get updated by any information the agent later acquires.</a:t>
            </a:r>
          </a:p>
          <a:p>
            <a:endParaRPr lang="en-GB" baseline="0" dirty="0" smtClean="0"/>
          </a:p>
          <a:p>
            <a:r>
              <a:rPr lang="en-GB" baseline="0" dirty="0" smtClean="0"/>
              <a:t>Full parameterisation in: 1 </a:t>
            </a:r>
            <a:r>
              <a:rPr lang="en-GB" b="0" baseline="0" dirty="0" smtClean="0"/>
              <a:t>Terabit</a:t>
            </a:r>
            <a:r>
              <a:rPr lang="en-GB" baseline="0" dirty="0" smtClean="0"/>
              <a:t> of data</a:t>
            </a:r>
          </a:p>
          <a:p>
            <a:r>
              <a:rPr lang="en-GB" baseline="0" dirty="0" smtClean="0"/>
              <a:t>MLMF 	              : 10 kilobit</a:t>
            </a:r>
          </a:p>
          <a:p>
            <a:r>
              <a:rPr lang="en-GB" baseline="0" dirty="0" err="1" smtClean="0"/>
              <a:t>Indepence</a:t>
            </a:r>
            <a:r>
              <a:rPr lang="en-GB" baseline="0" dirty="0" smtClean="0"/>
              <a:t> full </a:t>
            </a:r>
            <a:r>
              <a:rPr lang="en-GB" baseline="0" dirty="0" err="1" smtClean="0"/>
              <a:t>param</a:t>
            </a:r>
            <a:r>
              <a:rPr lang="en-GB" baseline="0" dirty="0" smtClean="0"/>
              <a:t>    : 200 Mb</a:t>
            </a:r>
          </a:p>
          <a:p>
            <a:endParaRPr lang="en-GB" baseline="0" dirty="0" smtClean="0"/>
          </a:p>
          <a:p>
            <a:endParaRPr lang="en-GB" baseline="0" dirty="0" smtClean="0"/>
          </a:p>
          <a:p>
            <a:endParaRPr lang="en-GB" baseline="0" dirty="0" smtClean="0"/>
          </a:p>
          <a:p>
            <a:endParaRPr lang="en-GB" dirty="0" smtClean="0"/>
          </a:p>
        </p:txBody>
      </p:sp>
    </p:spTree>
    <p:extLst>
      <p:ext uri="{BB962C8B-B14F-4D97-AF65-F5344CB8AC3E}">
        <p14:creationId xmlns:p14="http://schemas.microsoft.com/office/powerpoint/2010/main" val="1594783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 more important terms</a:t>
            </a:r>
            <a:r>
              <a:rPr lang="en-GB" baseline="0" dirty="0" smtClean="0"/>
              <a:t> of our filter is the memory term which is the product of all likelihood functions  since the first time step to the current. If the state space is very large this terms can become quite large. As a result we evaluate the effect of constraining the number of likelihood functions to be below a percentage value of the number of states N.</a:t>
            </a:r>
          </a:p>
          <a:p>
            <a:endParaRPr lang="en-GB" baseline="0" dirty="0" smtClean="0"/>
          </a:p>
          <a:p>
            <a:r>
              <a:rPr lang="en-GB" baseline="0" dirty="0" smtClean="0"/>
              <a:t>We consider the same Active-Exploration setting for case when the agent’s belief is Gaussian whilst the object’s beliefs have this form (laser pointer). Here we plot the number of steps taken until the agent has localised both objects. In this case we can see that there is little difference after a few time steps. </a:t>
            </a:r>
          </a:p>
        </p:txBody>
      </p:sp>
    </p:spTree>
    <p:extLst>
      <p:ext uri="{BB962C8B-B14F-4D97-AF65-F5344CB8AC3E}">
        <p14:creationId xmlns:p14="http://schemas.microsoft.com/office/powerpoint/2010/main" val="388423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Consider the initial beliefs of the agent regarding its</a:t>
            </a:r>
            <a:r>
              <a:rPr lang="en-GB" baseline="0" dirty="0" smtClean="0"/>
              <a:t> own position and that of the object. The marginalise are parameterised by discrete bins which contain valid probabilities.</a:t>
            </a:r>
          </a:p>
          <a:p>
            <a:r>
              <a:rPr lang="en-GB" baseline="0" dirty="0" smtClean="0"/>
              <a:t>The initial joint distribution is represented by the product of the marginal,  both random variables are initially independent. Both location beliefs can be extracted by marginalising the joint distribution.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are considering a haptic search setting</a:t>
            </a:r>
            <a:r>
              <a:rPr lang="en-GB" baseline="0" dirty="0" smtClean="0"/>
              <a:t> which implies that the object is sensed only when the agent enters in direct contact with the object. This leads the measurement likelihood to have the following form.  Given a positive sensation the likelihood function will be zero everywhere with the exception of states of the diagonal states in the joint distribution, both the agent and object must occupy the same state.</a:t>
            </a:r>
            <a:endParaRPr lang="en-GB" dirty="0" smtClean="0"/>
          </a:p>
          <a:p>
            <a:r>
              <a:rPr lang="en-GB" baseline="0" dirty="0" smtClean="0"/>
              <a:t>Given no positive detection of the object Y=0 the likelihood is zero in all states in which both the agent and object occupy the same state and one otherwise. </a:t>
            </a:r>
          </a:p>
          <a:p>
            <a:r>
              <a:rPr lang="en-GB" baseline="0" dirty="0" smtClean="0"/>
              <a:t>The issue with the direct parameterisation of the joint distribution is that the number of parameters grows exponentially with the number of objects.</a:t>
            </a:r>
          </a:p>
          <a:p>
            <a:endParaRPr lang="en-GB" baseline="0" dirty="0" smtClean="0"/>
          </a:p>
          <a:p>
            <a:r>
              <a:rPr lang="en-GB" baseline="0" dirty="0" smtClean="0"/>
              <a:t>We will introduce a filter which instead scales linearly.</a:t>
            </a:r>
          </a:p>
          <a:p>
            <a:endParaRPr lang="en-GB" dirty="0"/>
          </a:p>
        </p:txBody>
      </p:sp>
    </p:spTree>
    <p:extLst>
      <p:ext uri="{BB962C8B-B14F-4D97-AF65-F5344CB8AC3E}">
        <p14:creationId xmlns:p14="http://schemas.microsoft.com/office/powerpoint/2010/main" val="1711872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Histogram-SLAM</a:t>
            </a:r>
            <a:r>
              <a:rPr lang="en-GB" baseline="0" dirty="0" smtClean="0"/>
              <a:t> is what I call a value based parameterisation of the joint distribution as each parameter represents in the joint distribution represented a probability. This leads an exponential space complexity. </a:t>
            </a:r>
          </a:p>
          <a:p>
            <a:r>
              <a:rPr lang="en-GB" baseline="0" dirty="0" smtClean="0"/>
              <a:t>Instead we introduce a functional parameterisation of the joint distribution which we can an Measurement Likelihood Memory Filter.</a:t>
            </a:r>
          </a:p>
          <a:p>
            <a:endParaRPr lang="en-GB" baseline="0" dirty="0" smtClean="0"/>
          </a:p>
          <a:p>
            <a:r>
              <a:rPr lang="en-GB" baseline="0" dirty="0" smtClean="0"/>
              <a:t>The last term is the product of all the likelihood functions since the first time step until the current time step.  Each likelihood function is parameterised by a measurement and an offset.</a:t>
            </a:r>
          </a:p>
          <a:p>
            <a:endParaRPr lang="en-GB" baseline="0" dirty="0" smtClean="0"/>
          </a:p>
          <a:p>
            <a:r>
              <a:rPr lang="en-GB" baseline="0" dirty="0" smtClean="0"/>
              <a:t>We next given an intuition of these terms and how this filtered joint distribution is the same as the Histogram’s joint distribution.</a:t>
            </a:r>
          </a:p>
        </p:txBody>
      </p:sp>
    </p:spTree>
    <p:extLst>
      <p:ext uri="{BB962C8B-B14F-4D97-AF65-F5344CB8AC3E}">
        <p14:creationId xmlns:p14="http://schemas.microsoft.com/office/powerpoint/2010/main" val="357228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Histogram-SLAM</a:t>
            </a:r>
            <a:r>
              <a:rPr lang="en-GB" baseline="0" dirty="0" smtClean="0"/>
              <a:t> is what I call a value based parameterisation of the joint distribution as each parameter represents in the joint distribution </a:t>
            </a:r>
            <a:r>
              <a:rPr lang="en-GB" baseline="0" dirty="0" err="1" smtClean="0"/>
              <a:t>r%epresented</a:t>
            </a:r>
            <a:r>
              <a:rPr lang="en-GB" baseline="0" dirty="0" smtClean="0"/>
              <a:t> a probability. This leads an exponential space complexity. </a:t>
            </a:r>
          </a:p>
          <a:p>
            <a:r>
              <a:rPr lang="en-GB" baseline="0" dirty="0" smtClean="0"/>
              <a:t>Instead we introduce a functional parameterisation of the joint distribution which we can an Measurement Likelihood Memory Filter.</a:t>
            </a:r>
          </a:p>
          <a:p>
            <a:endParaRPr lang="en-GB" baseline="0" dirty="0" smtClean="0"/>
          </a:p>
          <a:p>
            <a:r>
              <a:rPr lang="en-GB" baseline="0" dirty="0" smtClean="0"/>
              <a:t>The last term is the product of all the likelihood functions since the first time step until the current time step.  Each likelihood function is parameterised by a measurement and an offset.</a:t>
            </a:r>
          </a:p>
          <a:p>
            <a:endParaRPr lang="en-GB" baseline="0" dirty="0" smtClean="0"/>
          </a:p>
          <a:p>
            <a:r>
              <a:rPr lang="en-GB" baseline="0" dirty="0" smtClean="0"/>
              <a:t>We next given an intuition of these terms and how this filtered joint distribution is the same as the Histogram’s joint distribution.</a:t>
            </a:r>
          </a:p>
        </p:txBody>
      </p:sp>
    </p:spTree>
    <p:extLst>
      <p:ext uri="{BB962C8B-B14F-4D97-AF65-F5344CB8AC3E}">
        <p14:creationId xmlns:p14="http://schemas.microsoft.com/office/powerpoint/2010/main" val="322216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un-normalised joint distribution of our filter is proportional the histogram’s.</a:t>
            </a:r>
            <a:r>
              <a:rPr lang="en-GB" baseline="0" dirty="0" smtClean="0"/>
              <a:t> The difference is given by a normalisation factor which is known as the evidence or marginal likelihood.</a:t>
            </a:r>
          </a:p>
          <a:p>
            <a:r>
              <a:rPr lang="en-GB" baseline="0" dirty="0" smtClean="0"/>
              <a:t>This normalisation factor can be computed by fully integrating the joint distribution. This is computationally inefficient. </a:t>
            </a:r>
          </a:p>
          <a:p>
            <a:r>
              <a:rPr lang="en-GB" baseline="0" dirty="0" smtClean="0"/>
              <a:t>A more efficient approach can be obtained by taking the derivative of the of the evidence from one time step to the next. To see this we look at the derivative of the evidence given the first measurement.</a:t>
            </a:r>
          </a:p>
        </p:txBody>
      </p:sp>
    </p:spTree>
    <p:extLst>
      <p:ext uri="{BB962C8B-B14F-4D97-AF65-F5344CB8AC3E}">
        <p14:creationId xmlns:p14="http://schemas.microsoft.com/office/powerpoint/2010/main" val="126027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consider</a:t>
            </a:r>
            <a:r>
              <a:rPr lang="en-GB" baseline="0" dirty="0" smtClean="0"/>
              <a:t> the case for the first time step.  The derivative of the evidence of the first measurement is given by difference between the joint distribution prior and post multiplication by a measurement likelihood function.</a:t>
            </a:r>
          </a:p>
          <a:p>
            <a:endParaRPr lang="en-GB" baseline="0" dirty="0" smtClean="0"/>
          </a:p>
          <a:p>
            <a:r>
              <a:rPr lang="en-GB" baseline="0" dirty="0" smtClean="0"/>
              <a:t>The likelihood function is sparse in the sense that it only changes the values of the joint distribution in a small region, which we call the dependent regions of the joint distribution whilst the independent regions remain unchanged. As a result the re-normalisation constant is equal the sum of the elements in the diagonal of the joint distribution which will become zero.</a:t>
            </a:r>
          </a:p>
          <a:p>
            <a:endParaRPr lang="en-GB" baseline="0" dirty="0" smtClean="0"/>
          </a:p>
          <a:p>
            <a:r>
              <a:rPr lang="en-GB" baseline="0" dirty="0" smtClean="0"/>
              <a:t>This is a functional representation of the joint distribution as we do not parametrise each square entry of the would be histogram. </a:t>
            </a:r>
            <a:endParaRPr lang="en-GB" dirty="0"/>
          </a:p>
        </p:txBody>
      </p:sp>
    </p:spTree>
    <p:extLst>
      <p:ext uri="{BB962C8B-B14F-4D97-AF65-F5344CB8AC3E}">
        <p14:creationId xmlns:p14="http://schemas.microsoft.com/office/powerpoint/2010/main" val="395440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a full description</a:t>
            </a:r>
            <a:r>
              <a:rPr lang="en-GB" baseline="0" dirty="0" smtClean="0"/>
              <a:t> of the joint distribution but we did not cover how the marginal or location beliefs are obtained.</a:t>
            </a:r>
          </a:p>
          <a:p>
            <a:r>
              <a:rPr lang="en-GB" baseline="0" dirty="0" smtClean="0"/>
              <a:t>At the first time step before any measurement is witnessed the marginal beliefs are equal to the parameters of the joint distribution. </a:t>
            </a:r>
          </a:p>
          <a:p>
            <a:r>
              <a:rPr lang="en-GB" baseline="0" dirty="0" smtClean="0"/>
              <a:t>Once a measurement is witness, to obtain the updated </a:t>
            </a:r>
            <a:r>
              <a:rPr lang="en-GB" baseline="0" dirty="0" err="1" smtClean="0"/>
              <a:t>marignals</a:t>
            </a:r>
            <a:r>
              <a:rPr lang="en-GB" baseline="0" dirty="0" smtClean="0"/>
              <a:t> we have to completely integrate out the joint distribution as was the case for the evidence. This is computationally expensive. </a:t>
            </a:r>
          </a:p>
          <a:p>
            <a:endParaRPr lang="en-GB" baseline="0" dirty="0" smtClean="0"/>
          </a:p>
          <a:p>
            <a:r>
              <a:rPr lang="en-GB" baseline="0" dirty="0" smtClean="0"/>
              <a:t>We take a similar approach as we did for the computation of the evidence in that we compute the gradient of the </a:t>
            </a:r>
            <a:r>
              <a:rPr lang="en-GB" baseline="0" dirty="0" err="1" smtClean="0"/>
              <a:t>marignals</a:t>
            </a:r>
            <a:r>
              <a:rPr lang="en-GB" baseline="0" dirty="0" smtClean="0"/>
              <a:t>.</a:t>
            </a:r>
          </a:p>
          <a:p>
            <a:r>
              <a:rPr lang="en-GB" baseline="0" dirty="0" smtClean="0"/>
              <a:t>Note that we have two set of parameters for the marginal. The first set is </a:t>
            </a:r>
            <a:r>
              <a:rPr lang="en-GB" baseline="0" dirty="0" err="1" smtClean="0"/>
              <a:t>is</a:t>
            </a:r>
            <a:r>
              <a:rPr lang="en-GB" baseline="0" dirty="0" smtClean="0"/>
              <a:t> the parameters of the joint distribution whilst the second set are of the beliefs. We compute the joint of the marginal in the joint distribution and apply them to the location beliefs. Again we take advantage of the sparsity of the likelihood function and we know that only the dependent states will be effected. As a result the whole process is computationally  inexpensive. </a:t>
            </a:r>
            <a:endParaRPr lang="en-GB" dirty="0"/>
          </a:p>
        </p:txBody>
      </p:sp>
    </p:spTree>
    <p:extLst>
      <p:ext uri="{BB962C8B-B14F-4D97-AF65-F5344CB8AC3E}">
        <p14:creationId xmlns:p14="http://schemas.microsoft.com/office/powerpoint/2010/main" val="963858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(top right)</a:t>
            </a:r>
          </a:p>
          <a:p>
            <a:r>
              <a:rPr lang="en-GB" dirty="0" smtClean="0"/>
              <a:t>We summaries the filtering process of the MLMF filter. The joint distribution is parameterised by the</a:t>
            </a:r>
            <a:r>
              <a:rPr lang="en-GB" baseline="0" dirty="0" smtClean="0"/>
              <a:t> original </a:t>
            </a:r>
            <a:r>
              <a:rPr lang="en-GB" dirty="0" smtClean="0"/>
              <a:t>marginal</a:t>
            </a:r>
            <a:r>
              <a:rPr lang="en-GB" baseline="0" dirty="0" smtClean="0"/>
              <a:t>, the history of likelihood functions and the normalisation factor alpha. The filtered marginal or location beliefs are represented by with there own set of parameters. </a:t>
            </a:r>
          </a:p>
          <a:p>
            <a:r>
              <a:rPr lang="en-GB" baseline="0" dirty="0" smtClean="0"/>
              <a:t>(top left)</a:t>
            </a:r>
          </a:p>
          <a:p>
            <a:r>
              <a:rPr lang="en-GB" baseline="0" dirty="0" smtClean="0"/>
              <a:t>You will see that the dashed lines represent  joint distribution’s parameters whilst the sold line represents does of the beliefs, the filtered marginal.</a:t>
            </a:r>
          </a:p>
          <a:p>
            <a:r>
              <a:rPr lang="en-GB" baseline="0" dirty="0" smtClean="0"/>
              <a:t>(bottom left)</a:t>
            </a:r>
          </a:p>
          <a:p>
            <a:r>
              <a:rPr lang="en-GB" baseline="0" dirty="0" smtClean="0"/>
              <a:t>The joint distribution if it where to be evaluated in every state. The pink line represented where the current likelihood function is applied. </a:t>
            </a:r>
          </a:p>
          <a:p>
            <a:r>
              <a:rPr lang="en-GB" baseline="0" dirty="0" smtClean="0"/>
              <a:t>(bottom right)</a:t>
            </a:r>
          </a:p>
          <a:p>
            <a:r>
              <a:rPr lang="en-GB" baseline="0" dirty="0" smtClean="0"/>
              <a:t>Plot the memory likelihood term. The green line represents the first likelihood function to be added to the memory term. </a:t>
            </a:r>
          </a:p>
          <a:p>
            <a:endParaRPr lang="en-GB" baseline="0" dirty="0" smtClean="0"/>
          </a:p>
          <a:p>
            <a:r>
              <a:rPr lang="en-GB" baseline="0" dirty="0" smtClean="0"/>
              <a:t>We have seen the mechanism of the how the filter works, we next evaluate the space and time complexity.</a:t>
            </a:r>
          </a:p>
        </p:txBody>
      </p:sp>
    </p:spTree>
    <p:extLst>
      <p:ext uri="{BB962C8B-B14F-4D97-AF65-F5344CB8AC3E}">
        <p14:creationId xmlns:p14="http://schemas.microsoft.com/office/powerpoint/2010/main" val="28329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consider the case of two objects, giving us three beliefs when including the agent in a 1 dimensional state space. The resulting joint distribution is 3dimensional.</a:t>
            </a:r>
          </a:p>
          <a:p>
            <a:endParaRPr lang="en-GB" baseline="0" dirty="0" smtClean="0"/>
          </a:p>
          <a:p>
            <a:r>
              <a:rPr lang="en-GB" baseline="0" dirty="0" smtClean="0"/>
              <a:t>The histogram filter would require N^3 parameters whilst the MLMF would only require 3 N + N parameters in the worst case scenario. There are 3 random variables and there can be no more than N different measurements and the normalisation constant is a scalar. </a:t>
            </a:r>
          </a:p>
          <a:p>
            <a:endParaRPr lang="en-GB" baseline="0" dirty="0" smtClean="0"/>
          </a:p>
          <a:p>
            <a:r>
              <a:rPr lang="en-GB" baseline="0" dirty="0" smtClean="0"/>
              <a:t>The number of parameters of the histogram filter scale exponentially with respect to the number of random variables whilst the MLMF filter scales linearly.</a:t>
            </a:r>
          </a:p>
          <a:p>
            <a:endParaRPr lang="en-GB" baseline="0" dirty="0" smtClean="0"/>
          </a:p>
          <a:p>
            <a:r>
              <a:rPr lang="en-GB" baseline="0" dirty="0" smtClean="0"/>
              <a:t>The time complexity will be directly dependent on the number of states which are changed by the likelihood function. </a:t>
            </a:r>
          </a:p>
        </p:txBody>
      </p:sp>
    </p:spTree>
    <p:extLst>
      <p:ext uri="{BB962C8B-B14F-4D97-AF65-F5344CB8AC3E}">
        <p14:creationId xmlns:p14="http://schemas.microsoft.com/office/powerpoint/2010/main" val="1171496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9AA5CA-0572-41E9-8CD1-E5253FE41D8E}" type="datetime1">
              <a:rPr lang="en-US" smtClean="0"/>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334962"/>
          </a:xfrm>
          <a:ln>
            <a:noFill/>
          </a:ln>
        </p:spPr>
        <p:txBody>
          <a:bodyPr/>
          <a:lstStyle>
            <a:lvl1pPr algn="l">
              <a:defRPr>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Date Placeholder 17"/>
          <p:cNvSpPr>
            <a:spLocks noGrp="1"/>
          </p:cNvSpPr>
          <p:nvPr>
            <p:ph type="dt" sz="half" idx="10"/>
          </p:nvPr>
        </p:nvSpPr>
        <p:spPr/>
        <p:txBody>
          <a:bodyPr/>
          <a:lstStyle/>
          <a:p>
            <a:fld id="{10D4BFFD-A913-4AF9-A8CC-51A1368B2D50}" type="datetime1">
              <a:rPr lang="en-US" smtClean="0"/>
              <a:t>10/1/2016</a:t>
            </a:fld>
            <a:endParaRPr lang="en-US"/>
          </a:p>
        </p:txBody>
      </p:sp>
      <p:sp>
        <p:nvSpPr>
          <p:cNvPr id="19" name="Footer Placeholder 18"/>
          <p:cNvSpPr>
            <a:spLocks noGrp="1"/>
          </p:cNvSpPr>
          <p:nvPr>
            <p:ph type="ftr" sz="quarter" idx="11"/>
          </p:nvPr>
        </p:nvSpPr>
        <p:spPr/>
        <p:txBody>
          <a:bodyPr/>
          <a:lstStyle/>
          <a:p>
            <a:endParaRPr lang="en-US"/>
          </a:p>
        </p:txBody>
      </p:sp>
      <p:sp>
        <p:nvSpPr>
          <p:cNvPr id="20" name="Slide Number Placeholder 19"/>
          <p:cNvSpPr>
            <a:spLocks noGrp="1"/>
          </p:cNvSpPr>
          <p:nvPr>
            <p:ph type="sldNum" sz="quarter" idx="12"/>
          </p:nvPr>
        </p:nvSpPr>
        <p:spPr/>
        <p:txBody>
          <a:bodyPr/>
          <a:lstStyle>
            <a:lvl1pPr>
              <a:defRPr b="1">
                <a:solidFill>
                  <a:srgbClr val="0070C0"/>
                </a:solidFill>
              </a:defRPr>
            </a:lvl1p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2286000" cy="3349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4BFFD-A913-4AF9-A8CC-51A1368B2D50}" type="datetime1">
              <a:rPr lang="en-US" smtClean="0"/>
              <a:t>10/1/2016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ctr" defTabSz="914400" rtl="0" eaLnBrk="1" latinLnBrk="0" hangingPunct="1">
        <a:spcBef>
          <a:spcPct val="0"/>
        </a:spcBef>
        <a:buNone/>
        <a:defRPr sz="24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1.png"/><Relationship Id="rId21" Type="http://schemas.openxmlformats.org/officeDocument/2006/relationships/tags" Target="../tags/tag21.xml"/><Relationship Id="rId34" Type="http://schemas.openxmlformats.org/officeDocument/2006/relationships/image" Target="../media/image9.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notesSlide" Target="../notesSlides/notesSlide1.xml"/><Relationship Id="rId33" Type="http://schemas.openxmlformats.org/officeDocument/2006/relationships/image" Target="../media/image8.png"/><Relationship Id="rId38" Type="http://schemas.openxmlformats.org/officeDocument/2006/relationships/image" Target="../media/image13.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2.xml"/><Relationship Id="rId32" Type="http://schemas.openxmlformats.org/officeDocument/2006/relationships/image" Target="../media/image7.png"/><Relationship Id="rId37" Type="http://schemas.openxmlformats.org/officeDocument/2006/relationships/image" Target="../media/image12.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3.png"/><Relationship Id="rId36" Type="http://schemas.openxmlformats.org/officeDocument/2006/relationships/image" Target="../media/image11.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6.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2.png"/><Relationship Id="rId30" Type="http://schemas.openxmlformats.org/officeDocument/2006/relationships/image" Target="../media/image5.png"/><Relationship Id="rId35" Type="http://schemas.openxmlformats.org/officeDocument/2006/relationships/image" Target="../media/image10.png"/><Relationship Id="rId8" Type="http://schemas.openxmlformats.org/officeDocument/2006/relationships/tags" Target="../tags/tag8.xml"/><Relationship Id="rId3" Type="http://schemas.openxmlformats.org/officeDocument/2006/relationships/tags" Target="../tags/tag3.xml"/></Relationships>
</file>

<file path=ppt/slides/_rels/slide10.xml.rels><?xml version="1.0" encoding="UTF-8" standalone="yes"?>
<Relationships xmlns="http://schemas.openxmlformats.org/package/2006/relationships"><Relationship Id="rId13" Type="http://schemas.openxmlformats.org/officeDocument/2006/relationships/tags" Target="../tags/tag192.xml"/><Relationship Id="rId18" Type="http://schemas.openxmlformats.org/officeDocument/2006/relationships/tags" Target="../tags/tag197.xml"/><Relationship Id="rId26" Type="http://schemas.openxmlformats.org/officeDocument/2006/relationships/image" Target="../media/image149.png"/><Relationship Id="rId39" Type="http://schemas.openxmlformats.org/officeDocument/2006/relationships/image" Target="../media/image143.png"/><Relationship Id="rId21" Type="http://schemas.openxmlformats.org/officeDocument/2006/relationships/image" Target="../media/image142.png"/><Relationship Id="rId34" Type="http://schemas.openxmlformats.org/officeDocument/2006/relationships/image" Target="../media/image138.png"/><Relationship Id="rId7" Type="http://schemas.openxmlformats.org/officeDocument/2006/relationships/tags" Target="../tags/tag186.xml"/><Relationship Id="rId12" Type="http://schemas.openxmlformats.org/officeDocument/2006/relationships/tags" Target="../tags/tag191.xml"/><Relationship Id="rId17" Type="http://schemas.openxmlformats.org/officeDocument/2006/relationships/tags" Target="../tags/tag196.xml"/><Relationship Id="rId25" Type="http://schemas.openxmlformats.org/officeDocument/2006/relationships/image" Target="../media/image148.png"/><Relationship Id="rId33" Type="http://schemas.openxmlformats.org/officeDocument/2006/relationships/image" Target="../media/image7.png"/><Relationship Id="rId38" Type="http://schemas.openxmlformats.org/officeDocument/2006/relationships/image" Target="../media/image147.png"/><Relationship Id="rId2" Type="http://schemas.openxmlformats.org/officeDocument/2006/relationships/tags" Target="../tags/tag181.xml"/><Relationship Id="rId16" Type="http://schemas.openxmlformats.org/officeDocument/2006/relationships/tags" Target="../tags/tag195.xml"/><Relationship Id="rId20" Type="http://schemas.openxmlformats.org/officeDocument/2006/relationships/notesSlide" Target="../notesSlides/notesSlide10.xml"/><Relationship Id="rId29" Type="http://schemas.openxmlformats.org/officeDocument/2006/relationships/image" Target="../media/image152.png"/><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24" Type="http://schemas.openxmlformats.org/officeDocument/2006/relationships/image" Target="../media/image102.png"/><Relationship Id="rId32" Type="http://schemas.openxmlformats.org/officeDocument/2006/relationships/image" Target="../media/image154.png"/><Relationship Id="rId37" Type="http://schemas.openxmlformats.org/officeDocument/2006/relationships/image" Target="../media/image146.png"/><Relationship Id="rId5" Type="http://schemas.openxmlformats.org/officeDocument/2006/relationships/tags" Target="../tags/tag184.xml"/><Relationship Id="rId15" Type="http://schemas.openxmlformats.org/officeDocument/2006/relationships/tags" Target="../tags/tag194.xml"/><Relationship Id="rId23" Type="http://schemas.openxmlformats.org/officeDocument/2006/relationships/image" Target="../media/image28.png"/><Relationship Id="rId28" Type="http://schemas.openxmlformats.org/officeDocument/2006/relationships/image" Target="../media/image151.png"/><Relationship Id="rId36" Type="http://schemas.openxmlformats.org/officeDocument/2006/relationships/image" Target="../media/image140.png"/><Relationship Id="rId10" Type="http://schemas.openxmlformats.org/officeDocument/2006/relationships/tags" Target="../tags/tag189.xml"/><Relationship Id="rId19" Type="http://schemas.openxmlformats.org/officeDocument/2006/relationships/slideLayout" Target="../slideLayouts/slideLayout2.xml"/><Relationship Id="rId31" Type="http://schemas.openxmlformats.org/officeDocument/2006/relationships/image" Target="../media/image153.png"/><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tags" Target="../tags/tag193.xml"/><Relationship Id="rId22" Type="http://schemas.openxmlformats.org/officeDocument/2006/relationships/image" Target="../media/image25.png"/><Relationship Id="rId27" Type="http://schemas.openxmlformats.org/officeDocument/2006/relationships/image" Target="../media/image150.png"/><Relationship Id="rId30" Type="http://schemas.openxmlformats.org/officeDocument/2006/relationships/image" Target="../media/image144.png"/><Relationship Id="rId35" Type="http://schemas.openxmlformats.org/officeDocument/2006/relationships/image" Target="../media/image139.png"/><Relationship Id="rId8" Type="http://schemas.openxmlformats.org/officeDocument/2006/relationships/tags" Target="../tags/tag187.xml"/><Relationship Id="rId3" Type="http://schemas.openxmlformats.org/officeDocument/2006/relationships/tags" Target="../tags/tag18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58.png"/><Relationship Id="rId3" Type="http://schemas.microsoft.com/office/2007/relationships/media" Target="../media/media6.wmv"/><Relationship Id="rId7" Type="http://schemas.openxmlformats.org/officeDocument/2006/relationships/tags" Target="../tags/tag200.xml"/><Relationship Id="rId12" Type="http://schemas.openxmlformats.org/officeDocument/2006/relationships/image" Target="../media/image157.png"/><Relationship Id="rId2" Type="http://schemas.microsoft.com/office/2007/relationships/media" Target="../media/media5.wmv"/><Relationship Id="rId16" Type="http://schemas.openxmlformats.org/officeDocument/2006/relationships/image" Target="../media/image7.png"/><Relationship Id="rId1" Type="http://schemas.openxmlformats.org/officeDocument/2006/relationships/video" Target="NULL" TargetMode="External"/><Relationship Id="rId6" Type="http://schemas.openxmlformats.org/officeDocument/2006/relationships/tags" Target="../tags/tag199.xml"/><Relationship Id="rId11" Type="http://schemas.openxmlformats.org/officeDocument/2006/relationships/image" Target="../media/image156.png"/><Relationship Id="rId5" Type="http://schemas.openxmlformats.org/officeDocument/2006/relationships/tags" Target="../tags/tag198.xml"/><Relationship Id="rId15" Type="http://schemas.openxmlformats.org/officeDocument/2006/relationships/image" Target="../media/image160.png"/><Relationship Id="rId10" Type="http://schemas.openxmlformats.org/officeDocument/2006/relationships/image" Target="../media/image155.png"/><Relationship Id="rId4" Type="http://schemas.microsoft.com/office/2007/relationships/media" Target="../media/media7.wmv"/><Relationship Id="rId9" Type="http://schemas.openxmlformats.org/officeDocument/2006/relationships/notesSlide" Target="../notesSlides/notesSlide11.xml"/><Relationship Id="rId14" Type="http://schemas.openxmlformats.org/officeDocument/2006/relationships/image" Target="../media/image159.png"/></Relationships>
</file>

<file path=ppt/slides/_rels/slide12.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63.png"/><Relationship Id="rId12" Type="http://schemas.openxmlformats.org/officeDocument/2006/relationships/image" Target="../media/image168.png"/><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69.png"/><Relationship Id="rId10" Type="http://schemas.openxmlformats.org/officeDocument/2006/relationships/image" Target="../media/image166.png"/><Relationship Id="rId4" Type="http://schemas.openxmlformats.org/officeDocument/2006/relationships/notesSlide" Target="../notesSlides/notesSlide12.xml"/><Relationship Id="rId9" Type="http://schemas.openxmlformats.org/officeDocument/2006/relationships/image" Target="../media/image165.pn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13" Type="http://schemas.openxmlformats.org/officeDocument/2006/relationships/tags" Target="../tags/tag36.xml"/><Relationship Id="rId18" Type="http://schemas.openxmlformats.org/officeDocument/2006/relationships/tags" Target="../tags/tag41.xml"/><Relationship Id="rId26" Type="http://schemas.openxmlformats.org/officeDocument/2006/relationships/slideLayout" Target="../slideLayouts/slideLayout2.xml"/><Relationship Id="rId39" Type="http://schemas.openxmlformats.org/officeDocument/2006/relationships/image" Target="../media/image25.png"/><Relationship Id="rId21" Type="http://schemas.openxmlformats.org/officeDocument/2006/relationships/tags" Target="../tags/tag44.xml"/><Relationship Id="rId34" Type="http://schemas.openxmlformats.org/officeDocument/2006/relationships/image" Target="../media/image20.png"/><Relationship Id="rId42" Type="http://schemas.openxmlformats.org/officeDocument/2006/relationships/image" Target="../media/image28.png"/><Relationship Id="rId47" Type="http://schemas.openxmlformats.org/officeDocument/2006/relationships/image" Target="../media/image33.png"/><Relationship Id="rId50" Type="http://schemas.openxmlformats.org/officeDocument/2006/relationships/image" Target="../media/image35.png"/><Relationship Id="rId55" Type="http://schemas.openxmlformats.org/officeDocument/2006/relationships/image" Target="../media/image40.png"/><Relationship Id="rId7" Type="http://schemas.openxmlformats.org/officeDocument/2006/relationships/tags" Target="../tags/tag30.xml"/><Relationship Id="rId2" Type="http://schemas.openxmlformats.org/officeDocument/2006/relationships/tags" Target="../tags/tag25.xml"/><Relationship Id="rId16" Type="http://schemas.openxmlformats.org/officeDocument/2006/relationships/tags" Target="../tags/tag39.xml"/><Relationship Id="rId29" Type="http://schemas.openxmlformats.org/officeDocument/2006/relationships/image" Target="../media/image15.png"/><Relationship Id="rId11" Type="http://schemas.openxmlformats.org/officeDocument/2006/relationships/tags" Target="../tags/tag34.xml"/><Relationship Id="rId24" Type="http://schemas.openxmlformats.org/officeDocument/2006/relationships/tags" Target="../tags/tag47.xml"/><Relationship Id="rId32" Type="http://schemas.openxmlformats.org/officeDocument/2006/relationships/image" Target="../media/image18.png"/><Relationship Id="rId37" Type="http://schemas.openxmlformats.org/officeDocument/2006/relationships/image" Target="../media/image23.png"/><Relationship Id="rId40" Type="http://schemas.openxmlformats.org/officeDocument/2006/relationships/image" Target="../media/image26.png"/><Relationship Id="rId45" Type="http://schemas.openxmlformats.org/officeDocument/2006/relationships/image" Target="../media/image31.png"/><Relationship Id="rId53" Type="http://schemas.openxmlformats.org/officeDocument/2006/relationships/image" Target="../media/image38.png"/><Relationship Id="rId5" Type="http://schemas.openxmlformats.org/officeDocument/2006/relationships/tags" Target="../tags/tag28.xml"/><Relationship Id="rId19" Type="http://schemas.openxmlformats.org/officeDocument/2006/relationships/tags" Target="../tags/tag42.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 Id="rId22" Type="http://schemas.openxmlformats.org/officeDocument/2006/relationships/tags" Target="../tags/tag45.xml"/><Relationship Id="rId27" Type="http://schemas.openxmlformats.org/officeDocument/2006/relationships/notesSlide" Target="../notesSlides/notesSlide2.xml"/><Relationship Id="rId30" Type="http://schemas.openxmlformats.org/officeDocument/2006/relationships/image" Target="../media/image16.png"/><Relationship Id="rId35" Type="http://schemas.openxmlformats.org/officeDocument/2006/relationships/image" Target="../media/image21.png"/><Relationship Id="rId43" Type="http://schemas.openxmlformats.org/officeDocument/2006/relationships/image" Target="../media/image29.png"/><Relationship Id="rId48" Type="http://schemas.openxmlformats.org/officeDocument/2006/relationships/image" Target="../media/image34.png"/><Relationship Id="rId56" Type="http://schemas.openxmlformats.org/officeDocument/2006/relationships/image" Target="../media/image41.png"/><Relationship Id="rId8" Type="http://schemas.openxmlformats.org/officeDocument/2006/relationships/tags" Target="../tags/tag31.xml"/><Relationship Id="rId51" Type="http://schemas.openxmlformats.org/officeDocument/2006/relationships/image" Target="../media/image36.png"/><Relationship Id="rId3" Type="http://schemas.openxmlformats.org/officeDocument/2006/relationships/tags" Target="../tags/tag26.xml"/><Relationship Id="rId12" Type="http://schemas.openxmlformats.org/officeDocument/2006/relationships/tags" Target="../tags/tag35.xml"/><Relationship Id="rId17" Type="http://schemas.openxmlformats.org/officeDocument/2006/relationships/tags" Target="../tags/tag40.xml"/><Relationship Id="rId25" Type="http://schemas.openxmlformats.org/officeDocument/2006/relationships/tags" Target="../tags/tag48.xml"/><Relationship Id="rId33" Type="http://schemas.openxmlformats.org/officeDocument/2006/relationships/image" Target="../media/image19.png"/><Relationship Id="rId38" Type="http://schemas.openxmlformats.org/officeDocument/2006/relationships/image" Target="../media/image24.png"/><Relationship Id="rId46" Type="http://schemas.openxmlformats.org/officeDocument/2006/relationships/image" Target="../media/image32.png"/><Relationship Id="rId20" Type="http://schemas.openxmlformats.org/officeDocument/2006/relationships/tags" Target="../tags/tag43.xml"/><Relationship Id="rId41" Type="http://schemas.openxmlformats.org/officeDocument/2006/relationships/image" Target="../media/image27.png"/><Relationship Id="rId54" Type="http://schemas.openxmlformats.org/officeDocument/2006/relationships/image" Target="../media/image39.png"/><Relationship Id="rId1" Type="http://schemas.openxmlformats.org/officeDocument/2006/relationships/tags" Target="../tags/tag24.xml"/><Relationship Id="rId6" Type="http://schemas.openxmlformats.org/officeDocument/2006/relationships/tags" Target="../tags/tag29.xml"/><Relationship Id="rId15" Type="http://schemas.openxmlformats.org/officeDocument/2006/relationships/tags" Target="../tags/tag38.xml"/><Relationship Id="rId23" Type="http://schemas.openxmlformats.org/officeDocument/2006/relationships/tags" Target="../tags/tag46.xml"/><Relationship Id="rId28" Type="http://schemas.openxmlformats.org/officeDocument/2006/relationships/image" Target="../media/image14.png"/><Relationship Id="rId36" Type="http://schemas.openxmlformats.org/officeDocument/2006/relationships/image" Target="../media/image22.png"/><Relationship Id="rId49" Type="http://schemas.openxmlformats.org/officeDocument/2006/relationships/image" Target="../media/image7.png"/><Relationship Id="rId57" Type="http://schemas.openxmlformats.org/officeDocument/2006/relationships/image" Target="../media/image42.png"/><Relationship Id="rId10" Type="http://schemas.openxmlformats.org/officeDocument/2006/relationships/tags" Target="../tags/tag33.xml"/><Relationship Id="rId31" Type="http://schemas.openxmlformats.org/officeDocument/2006/relationships/image" Target="../media/image17.png"/><Relationship Id="rId44" Type="http://schemas.openxmlformats.org/officeDocument/2006/relationships/image" Target="../media/image30.png"/><Relationship Id="rId52"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image" Target="../media/image45.png"/><Relationship Id="rId26" Type="http://schemas.openxmlformats.org/officeDocument/2006/relationships/image" Target="../media/image22.png"/><Relationship Id="rId3" Type="http://schemas.openxmlformats.org/officeDocument/2006/relationships/tags" Target="../tags/tag51.xml"/><Relationship Id="rId21" Type="http://schemas.openxmlformats.org/officeDocument/2006/relationships/image" Target="../media/image47.png"/><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image" Target="../media/image44.png"/><Relationship Id="rId25" Type="http://schemas.openxmlformats.org/officeDocument/2006/relationships/image" Target="../media/image51.png"/><Relationship Id="rId2" Type="http://schemas.openxmlformats.org/officeDocument/2006/relationships/tags" Target="../tags/tag50.xml"/><Relationship Id="rId16" Type="http://schemas.openxmlformats.org/officeDocument/2006/relationships/image" Target="../media/image43.png"/><Relationship Id="rId20" Type="http://schemas.openxmlformats.org/officeDocument/2006/relationships/image" Target="../media/image46.png"/><Relationship Id="rId29" Type="http://schemas.openxmlformats.org/officeDocument/2006/relationships/image" Target="../media/image52.png"/><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24" Type="http://schemas.openxmlformats.org/officeDocument/2006/relationships/image" Target="../media/image50.png"/><Relationship Id="rId5" Type="http://schemas.openxmlformats.org/officeDocument/2006/relationships/tags" Target="../tags/tag53.xml"/><Relationship Id="rId15" Type="http://schemas.openxmlformats.org/officeDocument/2006/relationships/notesSlide" Target="../notesSlides/notesSlide3.xml"/><Relationship Id="rId23" Type="http://schemas.openxmlformats.org/officeDocument/2006/relationships/image" Target="../media/image49.png"/><Relationship Id="rId28" Type="http://schemas.openxmlformats.org/officeDocument/2006/relationships/image" Target="../media/image25.png"/><Relationship Id="rId10" Type="http://schemas.openxmlformats.org/officeDocument/2006/relationships/tags" Target="../tags/tag58.xml"/><Relationship Id="rId19" Type="http://schemas.openxmlformats.org/officeDocument/2006/relationships/image" Target="../media/image7.png"/><Relationship Id="rId31" Type="http://schemas.openxmlformats.org/officeDocument/2006/relationships/image" Target="../media/image54.png"/><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slideLayout" Target="../slideLayouts/slideLayout2.xml"/><Relationship Id="rId22" Type="http://schemas.openxmlformats.org/officeDocument/2006/relationships/image" Target="../media/image48.png"/><Relationship Id="rId27" Type="http://schemas.openxmlformats.org/officeDocument/2006/relationships/image" Target="../media/image24.png"/><Relationship Id="rId30" Type="http://schemas.openxmlformats.org/officeDocument/2006/relationships/image" Target="../media/image53.png"/></Relationships>
</file>

<file path=ppt/slides/_rels/slide4.xml.rels><?xml version="1.0" encoding="UTF-8" standalone="yes"?>
<Relationships xmlns="http://schemas.openxmlformats.org/package/2006/relationships"><Relationship Id="rId26" Type="http://schemas.openxmlformats.org/officeDocument/2006/relationships/slideLayout" Target="../slideLayouts/slideLayout2.xml"/><Relationship Id="rId21" Type="http://schemas.openxmlformats.org/officeDocument/2006/relationships/tags" Target="../tags/tag82.xml"/><Relationship Id="rId42" Type="http://schemas.openxmlformats.org/officeDocument/2006/relationships/image" Target="../media/image50.png"/><Relationship Id="rId47" Type="http://schemas.openxmlformats.org/officeDocument/2006/relationships/image" Target="../media/image65.png"/><Relationship Id="rId63" Type="http://schemas.openxmlformats.org/officeDocument/2006/relationships/image" Target="../media/image72.png"/><Relationship Id="rId68" Type="http://schemas.openxmlformats.org/officeDocument/2006/relationships/image" Target="../media/image49.png"/><Relationship Id="rId7" Type="http://schemas.openxmlformats.org/officeDocument/2006/relationships/tags" Target="../tags/tag68.xml"/><Relationship Id="rId2" Type="http://schemas.openxmlformats.org/officeDocument/2006/relationships/tags" Target="../tags/tag63.xml"/><Relationship Id="rId16" Type="http://schemas.openxmlformats.org/officeDocument/2006/relationships/tags" Target="../tags/tag77.xml"/><Relationship Id="rId29" Type="http://schemas.openxmlformats.org/officeDocument/2006/relationships/image" Target="../media/image45.png"/><Relationship Id="rId11" Type="http://schemas.openxmlformats.org/officeDocument/2006/relationships/tags" Target="../tags/tag72.xml"/><Relationship Id="rId24" Type="http://schemas.openxmlformats.org/officeDocument/2006/relationships/tags" Target="../tags/tag85.xml"/><Relationship Id="rId32" Type="http://schemas.openxmlformats.org/officeDocument/2006/relationships/image" Target="../media/image47.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3.png"/><Relationship Id="rId53" Type="http://schemas.openxmlformats.org/officeDocument/2006/relationships/image" Target="../media/image43.png"/><Relationship Id="rId58" Type="http://schemas.openxmlformats.org/officeDocument/2006/relationships/image" Target="../media/image70.png"/><Relationship Id="rId66" Type="http://schemas.openxmlformats.org/officeDocument/2006/relationships/image" Target="../media/image75.png"/><Relationship Id="rId5" Type="http://schemas.openxmlformats.org/officeDocument/2006/relationships/tags" Target="../tags/tag66.xml"/><Relationship Id="rId61" Type="http://schemas.openxmlformats.org/officeDocument/2006/relationships/image" Target="../media/image37.png"/><Relationship Id="rId19" Type="http://schemas.openxmlformats.org/officeDocument/2006/relationships/tags" Target="../tags/tag80.xml"/><Relationship Id="rId14" Type="http://schemas.openxmlformats.org/officeDocument/2006/relationships/tags" Target="../tags/tag75.xml"/><Relationship Id="rId22" Type="http://schemas.openxmlformats.org/officeDocument/2006/relationships/tags" Target="../tags/tag83.xml"/><Relationship Id="rId27" Type="http://schemas.openxmlformats.org/officeDocument/2006/relationships/notesSlide" Target="../notesSlides/notesSlide4.xml"/><Relationship Id="rId30" Type="http://schemas.openxmlformats.org/officeDocument/2006/relationships/image" Target="../media/image7.png"/><Relationship Id="rId35" Type="http://schemas.openxmlformats.org/officeDocument/2006/relationships/image" Target="../media/image51.png"/><Relationship Id="rId43" Type="http://schemas.openxmlformats.org/officeDocument/2006/relationships/image" Target="../media/image61.png"/><Relationship Id="rId48" Type="http://schemas.openxmlformats.org/officeDocument/2006/relationships/image" Target="../media/image66.png"/><Relationship Id="rId56" Type="http://schemas.openxmlformats.org/officeDocument/2006/relationships/image" Target="../media/image53.png"/><Relationship Id="rId64" Type="http://schemas.openxmlformats.org/officeDocument/2006/relationships/image" Target="../media/image73.png"/><Relationship Id="rId69" Type="http://schemas.openxmlformats.org/officeDocument/2006/relationships/image" Target="../media/image77.png"/><Relationship Id="rId8" Type="http://schemas.openxmlformats.org/officeDocument/2006/relationships/tags" Target="../tags/tag69.xml"/><Relationship Id="rId51" Type="http://schemas.openxmlformats.org/officeDocument/2006/relationships/image" Target="../media/image69.png"/><Relationship Id="rId3" Type="http://schemas.openxmlformats.org/officeDocument/2006/relationships/tags" Target="../tags/tag64.xml"/><Relationship Id="rId12" Type="http://schemas.openxmlformats.org/officeDocument/2006/relationships/tags" Target="../tags/tag73.xml"/><Relationship Id="rId17" Type="http://schemas.openxmlformats.org/officeDocument/2006/relationships/tags" Target="../tags/tag78.xml"/><Relationship Id="rId25" Type="http://schemas.openxmlformats.org/officeDocument/2006/relationships/tags" Target="../tags/tag86.xml"/><Relationship Id="rId33" Type="http://schemas.openxmlformats.org/officeDocument/2006/relationships/image" Target="../media/image24.png"/><Relationship Id="rId38" Type="http://schemas.openxmlformats.org/officeDocument/2006/relationships/image" Target="../media/image57.png"/><Relationship Id="rId46" Type="http://schemas.openxmlformats.org/officeDocument/2006/relationships/image" Target="../media/image64.png"/><Relationship Id="rId59" Type="http://schemas.openxmlformats.org/officeDocument/2006/relationships/image" Target="../media/image28.png"/><Relationship Id="rId67" Type="http://schemas.openxmlformats.org/officeDocument/2006/relationships/image" Target="../media/image76.png"/><Relationship Id="rId20" Type="http://schemas.openxmlformats.org/officeDocument/2006/relationships/tags" Target="../tags/tag81.xml"/><Relationship Id="rId41" Type="http://schemas.openxmlformats.org/officeDocument/2006/relationships/image" Target="../media/image60.png"/><Relationship Id="rId54" Type="http://schemas.openxmlformats.org/officeDocument/2006/relationships/image" Target="../media/image22.png"/><Relationship Id="rId62" Type="http://schemas.openxmlformats.org/officeDocument/2006/relationships/image" Target="../media/image71.png"/><Relationship Id="rId1" Type="http://schemas.openxmlformats.org/officeDocument/2006/relationships/tags" Target="../tags/tag62.xml"/><Relationship Id="rId6" Type="http://schemas.openxmlformats.org/officeDocument/2006/relationships/tags" Target="../tags/tag67.xml"/><Relationship Id="rId15" Type="http://schemas.openxmlformats.org/officeDocument/2006/relationships/tags" Target="../tags/tag76.xml"/><Relationship Id="rId23" Type="http://schemas.openxmlformats.org/officeDocument/2006/relationships/tags" Target="../tags/tag84.xml"/><Relationship Id="rId28" Type="http://schemas.openxmlformats.org/officeDocument/2006/relationships/image" Target="../media/image44.png"/><Relationship Id="rId36" Type="http://schemas.openxmlformats.org/officeDocument/2006/relationships/image" Target="../media/image55.png"/><Relationship Id="rId49" Type="http://schemas.openxmlformats.org/officeDocument/2006/relationships/image" Target="../media/image67.png"/><Relationship Id="rId57" Type="http://schemas.openxmlformats.org/officeDocument/2006/relationships/image" Target="../media/image54.png"/><Relationship Id="rId10" Type="http://schemas.openxmlformats.org/officeDocument/2006/relationships/tags" Target="../tags/tag71.xml"/><Relationship Id="rId31" Type="http://schemas.openxmlformats.org/officeDocument/2006/relationships/image" Target="../media/image46.png"/><Relationship Id="rId44" Type="http://schemas.openxmlformats.org/officeDocument/2006/relationships/image" Target="../media/image62.png"/><Relationship Id="rId52" Type="http://schemas.openxmlformats.org/officeDocument/2006/relationships/image" Target="../media/image25.png"/><Relationship Id="rId60" Type="http://schemas.openxmlformats.org/officeDocument/2006/relationships/image" Target="../media/image29.png"/><Relationship Id="rId65" Type="http://schemas.openxmlformats.org/officeDocument/2006/relationships/image" Target="../media/image74.png"/><Relationship Id="rId4" Type="http://schemas.openxmlformats.org/officeDocument/2006/relationships/tags" Target="../tags/tag65.xml"/><Relationship Id="rId9" Type="http://schemas.openxmlformats.org/officeDocument/2006/relationships/tags" Target="../tags/tag70.xml"/><Relationship Id="rId13" Type="http://schemas.openxmlformats.org/officeDocument/2006/relationships/tags" Target="../tags/tag74.xml"/><Relationship Id="rId18" Type="http://schemas.openxmlformats.org/officeDocument/2006/relationships/tags" Target="../tags/tag79.xml"/><Relationship Id="rId39" Type="http://schemas.openxmlformats.org/officeDocument/2006/relationships/image" Target="../media/image58.png"/><Relationship Id="rId34" Type="http://schemas.openxmlformats.org/officeDocument/2006/relationships/image" Target="../media/image48.png"/><Relationship Id="rId50" Type="http://schemas.openxmlformats.org/officeDocument/2006/relationships/image" Target="../media/image68.png"/><Relationship Id="rId55"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image" Target="../media/image78.png"/><Relationship Id="rId26" Type="http://schemas.openxmlformats.org/officeDocument/2006/relationships/image" Target="../media/image85.png"/><Relationship Id="rId3" Type="http://schemas.openxmlformats.org/officeDocument/2006/relationships/tags" Target="../tags/tag89.xml"/><Relationship Id="rId21" Type="http://schemas.openxmlformats.org/officeDocument/2006/relationships/image" Target="../media/image81.png"/><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image" Target="../media/image22.png"/><Relationship Id="rId25" Type="http://schemas.openxmlformats.org/officeDocument/2006/relationships/image" Target="../media/image84.png"/><Relationship Id="rId2" Type="http://schemas.openxmlformats.org/officeDocument/2006/relationships/tags" Target="../tags/tag88.xml"/><Relationship Id="rId16" Type="http://schemas.openxmlformats.org/officeDocument/2006/relationships/notesSlide" Target="../notesSlides/notesSlide5.xml"/><Relationship Id="rId20" Type="http://schemas.openxmlformats.org/officeDocument/2006/relationships/image" Target="../media/image80.png"/><Relationship Id="rId29" Type="http://schemas.openxmlformats.org/officeDocument/2006/relationships/image" Target="../media/image88.png"/><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24" Type="http://schemas.openxmlformats.org/officeDocument/2006/relationships/image" Target="../media/image7.png"/><Relationship Id="rId5" Type="http://schemas.openxmlformats.org/officeDocument/2006/relationships/tags" Target="../tags/tag91.xml"/><Relationship Id="rId15" Type="http://schemas.openxmlformats.org/officeDocument/2006/relationships/slideLayout" Target="../slideLayouts/slideLayout2.xml"/><Relationship Id="rId23" Type="http://schemas.openxmlformats.org/officeDocument/2006/relationships/image" Target="../media/image83.png"/><Relationship Id="rId28" Type="http://schemas.openxmlformats.org/officeDocument/2006/relationships/image" Target="../media/image87.png"/><Relationship Id="rId10" Type="http://schemas.openxmlformats.org/officeDocument/2006/relationships/tags" Target="../tags/tag96.xml"/><Relationship Id="rId19" Type="http://schemas.openxmlformats.org/officeDocument/2006/relationships/image" Target="../media/image79.png"/><Relationship Id="rId31" Type="http://schemas.openxmlformats.org/officeDocument/2006/relationships/image" Target="../media/image90.png"/><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 Id="rId22" Type="http://schemas.openxmlformats.org/officeDocument/2006/relationships/image" Target="../media/image82.png"/><Relationship Id="rId27" Type="http://schemas.openxmlformats.org/officeDocument/2006/relationships/image" Target="../media/image86.png"/><Relationship Id="rId30" Type="http://schemas.openxmlformats.org/officeDocument/2006/relationships/image" Target="../media/image89.png"/></Relationships>
</file>

<file path=ppt/slides/_rels/slide6.xml.rels><?xml version="1.0" encoding="UTF-8" standalone="yes"?>
<Relationships xmlns="http://schemas.openxmlformats.org/package/2006/relationships"><Relationship Id="rId13" Type="http://schemas.openxmlformats.org/officeDocument/2006/relationships/tags" Target="../tags/tag113.xml"/><Relationship Id="rId18" Type="http://schemas.openxmlformats.org/officeDocument/2006/relationships/tags" Target="../tags/tag118.xml"/><Relationship Id="rId26" Type="http://schemas.openxmlformats.org/officeDocument/2006/relationships/image" Target="../media/image87.png"/><Relationship Id="rId39" Type="http://schemas.openxmlformats.org/officeDocument/2006/relationships/image" Target="../media/image99.png"/><Relationship Id="rId21" Type="http://schemas.openxmlformats.org/officeDocument/2006/relationships/tags" Target="../tags/tag121.xml"/><Relationship Id="rId34" Type="http://schemas.openxmlformats.org/officeDocument/2006/relationships/image" Target="../media/image95.png"/><Relationship Id="rId42" Type="http://schemas.openxmlformats.org/officeDocument/2006/relationships/image" Target="../media/image22.png"/><Relationship Id="rId47" Type="http://schemas.openxmlformats.org/officeDocument/2006/relationships/image" Target="../media/image82.png"/><Relationship Id="rId50" Type="http://schemas.openxmlformats.org/officeDocument/2006/relationships/image" Target="../media/image103.png"/><Relationship Id="rId7" Type="http://schemas.openxmlformats.org/officeDocument/2006/relationships/tags" Target="../tags/tag107.xml"/><Relationship Id="rId2" Type="http://schemas.openxmlformats.org/officeDocument/2006/relationships/tags" Target="../tags/tag102.xml"/><Relationship Id="rId16" Type="http://schemas.openxmlformats.org/officeDocument/2006/relationships/tags" Target="../tags/tag116.xml"/><Relationship Id="rId29" Type="http://schemas.openxmlformats.org/officeDocument/2006/relationships/image" Target="../media/image14.png"/><Relationship Id="rId11" Type="http://schemas.openxmlformats.org/officeDocument/2006/relationships/tags" Target="../tags/tag111.xml"/><Relationship Id="rId24" Type="http://schemas.openxmlformats.org/officeDocument/2006/relationships/notesSlide" Target="../notesSlides/notesSlide6.xml"/><Relationship Id="rId32" Type="http://schemas.openxmlformats.org/officeDocument/2006/relationships/image" Target="../media/image93.png"/><Relationship Id="rId37" Type="http://schemas.openxmlformats.org/officeDocument/2006/relationships/image" Target="../media/image84.png"/><Relationship Id="rId40" Type="http://schemas.openxmlformats.org/officeDocument/2006/relationships/image" Target="../media/image100.png"/><Relationship Id="rId45" Type="http://schemas.openxmlformats.org/officeDocument/2006/relationships/image" Target="../media/image80.png"/><Relationship Id="rId5" Type="http://schemas.openxmlformats.org/officeDocument/2006/relationships/tags" Target="../tags/tag105.xml"/><Relationship Id="rId15" Type="http://schemas.openxmlformats.org/officeDocument/2006/relationships/tags" Target="../tags/tag115.xml"/><Relationship Id="rId23" Type="http://schemas.openxmlformats.org/officeDocument/2006/relationships/slideLayout" Target="../slideLayouts/slideLayout2.xml"/><Relationship Id="rId28" Type="http://schemas.openxmlformats.org/officeDocument/2006/relationships/image" Target="../media/image91.png"/><Relationship Id="rId36" Type="http://schemas.openxmlformats.org/officeDocument/2006/relationships/image" Target="../media/image97.png"/><Relationship Id="rId49" Type="http://schemas.openxmlformats.org/officeDocument/2006/relationships/image" Target="../media/image102.png"/><Relationship Id="rId10" Type="http://schemas.openxmlformats.org/officeDocument/2006/relationships/tags" Target="../tags/tag110.xml"/><Relationship Id="rId19" Type="http://schemas.openxmlformats.org/officeDocument/2006/relationships/tags" Target="../tags/tag119.xml"/><Relationship Id="rId31" Type="http://schemas.openxmlformats.org/officeDocument/2006/relationships/image" Target="../media/image92.png"/><Relationship Id="rId44" Type="http://schemas.openxmlformats.org/officeDocument/2006/relationships/image" Target="../media/image79.png"/><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 Id="rId22" Type="http://schemas.openxmlformats.org/officeDocument/2006/relationships/tags" Target="../tags/tag122.xml"/><Relationship Id="rId27" Type="http://schemas.openxmlformats.org/officeDocument/2006/relationships/image" Target="../media/image88.png"/><Relationship Id="rId30" Type="http://schemas.openxmlformats.org/officeDocument/2006/relationships/image" Target="../media/image16.png"/><Relationship Id="rId35" Type="http://schemas.openxmlformats.org/officeDocument/2006/relationships/image" Target="../media/image96.png"/><Relationship Id="rId43" Type="http://schemas.openxmlformats.org/officeDocument/2006/relationships/image" Target="../media/image78.png"/><Relationship Id="rId48" Type="http://schemas.openxmlformats.org/officeDocument/2006/relationships/image" Target="../media/image83.png"/><Relationship Id="rId8" Type="http://schemas.openxmlformats.org/officeDocument/2006/relationships/tags" Target="../tags/tag108.xml"/><Relationship Id="rId51" Type="http://schemas.openxmlformats.org/officeDocument/2006/relationships/image" Target="../media/image7.png"/><Relationship Id="rId3" Type="http://schemas.openxmlformats.org/officeDocument/2006/relationships/tags" Target="../tags/tag103.xml"/><Relationship Id="rId12" Type="http://schemas.openxmlformats.org/officeDocument/2006/relationships/tags" Target="../tags/tag112.xml"/><Relationship Id="rId17" Type="http://schemas.openxmlformats.org/officeDocument/2006/relationships/tags" Target="../tags/tag117.xml"/><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8.png"/><Relationship Id="rId46" Type="http://schemas.openxmlformats.org/officeDocument/2006/relationships/image" Target="../media/image81.png"/><Relationship Id="rId20" Type="http://schemas.openxmlformats.org/officeDocument/2006/relationships/tags" Target="../tags/tag120.xml"/><Relationship Id="rId41" Type="http://schemas.openxmlformats.org/officeDocument/2006/relationships/image" Target="../media/image101.png"/><Relationship Id="rId1" Type="http://schemas.openxmlformats.org/officeDocument/2006/relationships/tags" Target="../tags/tag101.xml"/><Relationship Id="rId6" Type="http://schemas.openxmlformats.org/officeDocument/2006/relationships/tags" Target="../tags/tag106.xml"/></Relationships>
</file>

<file path=ppt/slides/_rels/slide7.xml.rels><?xml version="1.0" encoding="UTF-8" standalone="yes"?>
<Relationships xmlns="http://schemas.openxmlformats.org/package/2006/relationships"><Relationship Id="rId13" Type="http://schemas.openxmlformats.org/officeDocument/2006/relationships/tags" Target="../tags/tag135.xml"/><Relationship Id="rId18" Type="http://schemas.openxmlformats.org/officeDocument/2006/relationships/tags" Target="../tags/tag140.xml"/><Relationship Id="rId26" Type="http://schemas.openxmlformats.org/officeDocument/2006/relationships/image" Target="../media/image106.png"/><Relationship Id="rId39" Type="http://schemas.openxmlformats.org/officeDocument/2006/relationships/image" Target="../media/image100.png"/><Relationship Id="rId21" Type="http://schemas.openxmlformats.org/officeDocument/2006/relationships/slideLayout" Target="../slideLayouts/slideLayout2.xml"/><Relationship Id="rId34" Type="http://schemas.openxmlformats.org/officeDocument/2006/relationships/image" Target="../media/image113.png"/><Relationship Id="rId42" Type="http://schemas.openxmlformats.org/officeDocument/2006/relationships/image" Target="../media/image32.png"/><Relationship Id="rId47" Type="http://schemas.openxmlformats.org/officeDocument/2006/relationships/image" Target="../media/image119.png"/><Relationship Id="rId7" Type="http://schemas.openxmlformats.org/officeDocument/2006/relationships/tags" Target="../tags/tag129.xml"/><Relationship Id="rId2" Type="http://schemas.openxmlformats.org/officeDocument/2006/relationships/tags" Target="../tags/tag124.xml"/><Relationship Id="rId16" Type="http://schemas.openxmlformats.org/officeDocument/2006/relationships/tags" Target="../tags/tag138.xml"/><Relationship Id="rId29" Type="http://schemas.openxmlformats.org/officeDocument/2006/relationships/image" Target="../media/image109.png"/><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24" Type="http://schemas.openxmlformats.org/officeDocument/2006/relationships/image" Target="../media/image105.png"/><Relationship Id="rId32" Type="http://schemas.openxmlformats.org/officeDocument/2006/relationships/image" Target="../media/image111.png"/><Relationship Id="rId37" Type="http://schemas.openxmlformats.org/officeDocument/2006/relationships/image" Target="../media/image98.png"/><Relationship Id="rId40" Type="http://schemas.openxmlformats.org/officeDocument/2006/relationships/image" Target="../media/image116.png"/><Relationship Id="rId45" Type="http://schemas.openxmlformats.org/officeDocument/2006/relationships/image" Target="../media/image24.png"/><Relationship Id="rId5" Type="http://schemas.openxmlformats.org/officeDocument/2006/relationships/tags" Target="../tags/tag127.xml"/><Relationship Id="rId15" Type="http://schemas.openxmlformats.org/officeDocument/2006/relationships/tags" Target="../tags/tag137.xml"/><Relationship Id="rId23" Type="http://schemas.openxmlformats.org/officeDocument/2006/relationships/image" Target="../media/image104.png"/><Relationship Id="rId28" Type="http://schemas.openxmlformats.org/officeDocument/2006/relationships/image" Target="../media/image108.png"/><Relationship Id="rId36" Type="http://schemas.openxmlformats.org/officeDocument/2006/relationships/image" Target="../media/image115.png"/><Relationship Id="rId10" Type="http://schemas.openxmlformats.org/officeDocument/2006/relationships/tags" Target="../tags/tag132.xml"/><Relationship Id="rId19" Type="http://schemas.openxmlformats.org/officeDocument/2006/relationships/tags" Target="../tags/tag141.xml"/><Relationship Id="rId31" Type="http://schemas.openxmlformats.org/officeDocument/2006/relationships/image" Target="../media/image110.png"/><Relationship Id="rId44" Type="http://schemas.openxmlformats.org/officeDocument/2006/relationships/image" Target="../media/image7.png"/><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tags" Target="../tags/tag136.xml"/><Relationship Id="rId22" Type="http://schemas.openxmlformats.org/officeDocument/2006/relationships/notesSlide" Target="../notesSlides/notesSlide7.xml"/><Relationship Id="rId27" Type="http://schemas.openxmlformats.org/officeDocument/2006/relationships/image" Target="../media/image107.png"/><Relationship Id="rId30" Type="http://schemas.openxmlformats.org/officeDocument/2006/relationships/image" Target="../media/image16.png"/><Relationship Id="rId35" Type="http://schemas.openxmlformats.org/officeDocument/2006/relationships/image" Target="../media/image114.png"/><Relationship Id="rId43" Type="http://schemas.openxmlformats.org/officeDocument/2006/relationships/image" Target="../media/image33.png"/><Relationship Id="rId48" Type="http://schemas.openxmlformats.org/officeDocument/2006/relationships/image" Target="../media/image120.png"/><Relationship Id="rId8" Type="http://schemas.openxmlformats.org/officeDocument/2006/relationships/tags" Target="../tags/tag130.xml"/><Relationship Id="rId3" Type="http://schemas.openxmlformats.org/officeDocument/2006/relationships/tags" Target="../tags/tag125.xml"/><Relationship Id="rId12" Type="http://schemas.openxmlformats.org/officeDocument/2006/relationships/tags" Target="../tags/tag134.xml"/><Relationship Id="rId17" Type="http://schemas.openxmlformats.org/officeDocument/2006/relationships/tags" Target="../tags/tag139.xml"/><Relationship Id="rId25" Type="http://schemas.openxmlformats.org/officeDocument/2006/relationships/image" Target="../media/image14.png"/><Relationship Id="rId33" Type="http://schemas.openxmlformats.org/officeDocument/2006/relationships/image" Target="../media/image112.png"/><Relationship Id="rId38" Type="http://schemas.openxmlformats.org/officeDocument/2006/relationships/image" Target="../media/image99.png"/><Relationship Id="rId46" Type="http://schemas.openxmlformats.org/officeDocument/2006/relationships/image" Target="../media/image118.png"/><Relationship Id="rId20" Type="http://schemas.openxmlformats.org/officeDocument/2006/relationships/tags" Target="../tags/tag142.xml"/><Relationship Id="rId41" Type="http://schemas.openxmlformats.org/officeDocument/2006/relationships/image" Target="../media/image117.png"/></Relationships>
</file>

<file path=ppt/slides/_rels/slide8.xml.rels><?xml version="1.0" encoding="UTF-8" standalone="yes"?>
<Relationships xmlns="http://schemas.openxmlformats.org/package/2006/relationships"><Relationship Id="rId13" Type="http://schemas.openxmlformats.org/officeDocument/2006/relationships/tags" Target="../tags/tag149.xml"/><Relationship Id="rId18" Type="http://schemas.openxmlformats.org/officeDocument/2006/relationships/tags" Target="../tags/tag154.xml"/><Relationship Id="rId26" Type="http://schemas.openxmlformats.org/officeDocument/2006/relationships/tags" Target="../tags/tag162.xml"/><Relationship Id="rId39" Type="http://schemas.openxmlformats.org/officeDocument/2006/relationships/image" Target="../media/image126.png"/><Relationship Id="rId21" Type="http://schemas.openxmlformats.org/officeDocument/2006/relationships/tags" Target="../tags/tag157.xml"/><Relationship Id="rId34" Type="http://schemas.openxmlformats.org/officeDocument/2006/relationships/image" Target="../media/image121.png"/><Relationship Id="rId42" Type="http://schemas.openxmlformats.org/officeDocument/2006/relationships/image" Target="../media/image129.png"/><Relationship Id="rId47" Type="http://schemas.openxmlformats.org/officeDocument/2006/relationships/image" Target="../media/image134.png"/><Relationship Id="rId50" Type="http://schemas.openxmlformats.org/officeDocument/2006/relationships/image" Target="../media/image106.png"/><Relationship Id="rId55" Type="http://schemas.openxmlformats.org/officeDocument/2006/relationships/image" Target="../media/image137.png"/><Relationship Id="rId7" Type="http://schemas.openxmlformats.org/officeDocument/2006/relationships/video" Target="../media/media3.wmv"/><Relationship Id="rId2" Type="http://schemas.microsoft.com/office/2007/relationships/media" Target="../media/media1.wmv"/><Relationship Id="rId16" Type="http://schemas.openxmlformats.org/officeDocument/2006/relationships/tags" Target="../tags/tag152.xml"/><Relationship Id="rId29" Type="http://schemas.openxmlformats.org/officeDocument/2006/relationships/tags" Target="../tags/tag165.xml"/><Relationship Id="rId11" Type="http://schemas.openxmlformats.org/officeDocument/2006/relationships/tags" Target="../tags/tag147.xml"/><Relationship Id="rId24" Type="http://schemas.openxmlformats.org/officeDocument/2006/relationships/tags" Target="../tags/tag160.xml"/><Relationship Id="rId32" Type="http://schemas.openxmlformats.org/officeDocument/2006/relationships/slideLayout" Target="../slideLayouts/slideLayout2.xml"/><Relationship Id="rId37" Type="http://schemas.openxmlformats.org/officeDocument/2006/relationships/image" Target="../media/image124.png"/><Relationship Id="rId40" Type="http://schemas.openxmlformats.org/officeDocument/2006/relationships/image" Target="../media/image127.png"/><Relationship Id="rId45" Type="http://schemas.openxmlformats.org/officeDocument/2006/relationships/image" Target="../media/image132.png"/><Relationship Id="rId53" Type="http://schemas.openxmlformats.org/officeDocument/2006/relationships/image" Target="../media/image120.png"/><Relationship Id="rId5" Type="http://schemas.openxmlformats.org/officeDocument/2006/relationships/tags" Target="../tags/tag143.xml"/><Relationship Id="rId10" Type="http://schemas.openxmlformats.org/officeDocument/2006/relationships/tags" Target="../tags/tag146.xml"/><Relationship Id="rId19" Type="http://schemas.openxmlformats.org/officeDocument/2006/relationships/tags" Target="../tags/tag155.xml"/><Relationship Id="rId31" Type="http://schemas.openxmlformats.org/officeDocument/2006/relationships/tags" Target="../tags/tag167.xml"/><Relationship Id="rId44" Type="http://schemas.openxmlformats.org/officeDocument/2006/relationships/image" Target="../media/image131.png"/><Relationship Id="rId52" Type="http://schemas.openxmlformats.org/officeDocument/2006/relationships/image" Target="../media/image119.png"/><Relationship Id="rId4" Type="http://schemas.openxmlformats.org/officeDocument/2006/relationships/video" Target="../media/media2.wmv"/><Relationship Id="rId9" Type="http://schemas.openxmlformats.org/officeDocument/2006/relationships/tags" Target="../tags/tag145.xml"/><Relationship Id="rId14" Type="http://schemas.openxmlformats.org/officeDocument/2006/relationships/tags" Target="../tags/tag150.xml"/><Relationship Id="rId22" Type="http://schemas.openxmlformats.org/officeDocument/2006/relationships/tags" Target="../tags/tag158.xml"/><Relationship Id="rId27" Type="http://schemas.openxmlformats.org/officeDocument/2006/relationships/tags" Target="../tags/tag163.xml"/><Relationship Id="rId30" Type="http://schemas.openxmlformats.org/officeDocument/2006/relationships/tags" Target="../tags/tag166.xml"/><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png"/><Relationship Id="rId8" Type="http://schemas.openxmlformats.org/officeDocument/2006/relationships/tags" Target="../tags/tag144.xml"/><Relationship Id="rId51" Type="http://schemas.openxmlformats.org/officeDocument/2006/relationships/image" Target="../media/image107.png"/><Relationship Id="rId3" Type="http://schemas.microsoft.com/office/2007/relationships/media" Target="../media/media2.wmv"/><Relationship Id="rId12" Type="http://schemas.openxmlformats.org/officeDocument/2006/relationships/tags" Target="../tags/tag148.xml"/><Relationship Id="rId17" Type="http://schemas.openxmlformats.org/officeDocument/2006/relationships/tags" Target="../tags/tag153.xml"/><Relationship Id="rId25" Type="http://schemas.openxmlformats.org/officeDocument/2006/relationships/tags" Target="../tags/tag161.xml"/><Relationship Id="rId33" Type="http://schemas.openxmlformats.org/officeDocument/2006/relationships/notesSlide" Target="../notesSlides/notesSlide8.xml"/><Relationship Id="rId38" Type="http://schemas.openxmlformats.org/officeDocument/2006/relationships/image" Target="../media/image125.png"/><Relationship Id="rId46" Type="http://schemas.openxmlformats.org/officeDocument/2006/relationships/image" Target="../media/image133.png"/><Relationship Id="rId20" Type="http://schemas.openxmlformats.org/officeDocument/2006/relationships/tags" Target="../tags/tag156.xml"/><Relationship Id="rId41" Type="http://schemas.openxmlformats.org/officeDocument/2006/relationships/image" Target="../media/image128.png"/><Relationship Id="rId54" Type="http://schemas.openxmlformats.org/officeDocument/2006/relationships/image" Target="../media/image136.png"/><Relationship Id="rId1" Type="http://schemas.openxmlformats.org/officeDocument/2006/relationships/video" Target="NULL" TargetMode="External"/><Relationship Id="rId6" Type="http://schemas.microsoft.com/office/2007/relationships/media" Target="../media/media3.wmv"/><Relationship Id="rId15" Type="http://schemas.openxmlformats.org/officeDocument/2006/relationships/tags" Target="../tags/tag151.xml"/><Relationship Id="rId23" Type="http://schemas.openxmlformats.org/officeDocument/2006/relationships/tags" Target="../tags/tag159.xml"/><Relationship Id="rId28" Type="http://schemas.openxmlformats.org/officeDocument/2006/relationships/tags" Target="../tags/tag164.xml"/><Relationship Id="rId36" Type="http://schemas.openxmlformats.org/officeDocument/2006/relationships/image" Target="../media/image123.png"/><Relationship Id="rId4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tags" Target="../tags/tag178.xml"/><Relationship Id="rId18" Type="http://schemas.openxmlformats.org/officeDocument/2006/relationships/image" Target="../media/image139.png"/><Relationship Id="rId26" Type="http://schemas.openxmlformats.org/officeDocument/2006/relationships/image" Target="../media/image146.png"/><Relationship Id="rId3" Type="http://schemas.openxmlformats.org/officeDocument/2006/relationships/tags" Target="../tags/tag170.xml"/><Relationship Id="rId21" Type="http://schemas.openxmlformats.org/officeDocument/2006/relationships/image" Target="../media/image142.png"/><Relationship Id="rId7" Type="http://schemas.openxmlformats.org/officeDocument/2006/relationships/tags" Target="../tags/tag172.xml"/><Relationship Id="rId12" Type="http://schemas.openxmlformats.org/officeDocument/2006/relationships/tags" Target="../tags/tag177.xml"/><Relationship Id="rId17" Type="http://schemas.openxmlformats.org/officeDocument/2006/relationships/image" Target="../media/image138.png"/><Relationship Id="rId25" Type="http://schemas.openxmlformats.org/officeDocument/2006/relationships/image" Target="../media/image145.png"/><Relationship Id="rId2" Type="http://schemas.openxmlformats.org/officeDocument/2006/relationships/tags" Target="../tags/tag169.xml"/><Relationship Id="rId16" Type="http://schemas.openxmlformats.org/officeDocument/2006/relationships/notesSlide" Target="../notesSlides/notesSlide9.xml"/><Relationship Id="rId20" Type="http://schemas.openxmlformats.org/officeDocument/2006/relationships/image" Target="../media/image141.png"/><Relationship Id="rId1" Type="http://schemas.openxmlformats.org/officeDocument/2006/relationships/tags" Target="../tags/tag168.xml"/><Relationship Id="rId6" Type="http://schemas.openxmlformats.org/officeDocument/2006/relationships/tags" Target="../tags/tag171.xml"/><Relationship Id="rId11" Type="http://schemas.openxmlformats.org/officeDocument/2006/relationships/tags" Target="../tags/tag176.xml"/><Relationship Id="rId24" Type="http://schemas.openxmlformats.org/officeDocument/2006/relationships/image" Target="../media/image144.png"/><Relationship Id="rId5" Type="http://schemas.openxmlformats.org/officeDocument/2006/relationships/video" Target="../media/media4.wmv"/><Relationship Id="rId15" Type="http://schemas.openxmlformats.org/officeDocument/2006/relationships/slideLayout" Target="../slideLayouts/slideLayout2.xml"/><Relationship Id="rId23" Type="http://schemas.openxmlformats.org/officeDocument/2006/relationships/image" Target="../media/image143.png"/><Relationship Id="rId28" Type="http://schemas.openxmlformats.org/officeDocument/2006/relationships/image" Target="../media/image147.png"/><Relationship Id="rId10" Type="http://schemas.openxmlformats.org/officeDocument/2006/relationships/tags" Target="../tags/tag175.xml"/><Relationship Id="rId19" Type="http://schemas.openxmlformats.org/officeDocument/2006/relationships/image" Target="../media/image140.png"/><Relationship Id="rId4" Type="http://schemas.microsoft.com/office/2007/relationships/media" Target="../media/media4.wmv"/><Relationship Id="rId9" Type="http://schemas.openxmlformats.org/officeDocument/2006/relationships/tags" Target="../tags/tag174.xml"/><Relationship Id="rId14" Type="http://schemas.openxmlformats.org/officeDocument/2006/relationships/tags" Target="../tags/tag179.xml"/><Relationship Id="rId22" Type="http://schemas.openxmlformats.org/officeDocument/2006/relationships/image" Target="../media/image25.png"/><Relationship Id="rId27"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953000" cy="334962"/>
          </a:xfrm>
        </p:spPr>
        <p:txBody>
          <a:bodyPr>
            <a:normAutofit fontScale="90000"/>
          </a:bodyPr>
          <a:lstStyle/>
          <a:p>
            <a:r>
              <a:rPr lang="en-GB" noProof="0" dirty="0" smtClean="0"/>
              <a:t>Bayesian State </a:t>
            </a:r>
            <a:r>
              <a:rPr lang="en-GB" noProof="0" smtClean="0"/>
              <a:t>Space Estimation (BSSE) </a:t>
            </a:r>
            <a:endParaRPr lang="en-GB" noProof="0" dirty="0"/>
          </a:p>
        </p:txBody>
      </p:sp>
      <p:sp>
        <p:nvSpPr>
          <p:cNvPr id="62" name="TextBox 61"/>
          <p:cNvSpPr txBox="1"/>
          <p:nvPr/>
        </p:nvSpPr>
        <p:spPr>
          <a:xfrm>
            <a:off x="551626" y="846785"/>
            <a:ext cx="1353374" cy="369332"/>
          </a:xfrm>
          <a:prstGeom prst="rect">
            <a:avLst/>
          </a:prstGeom>
          <a:noFill/>
        </p:spPr>
        <p:txBody>
          <a:bodyPr wrap="square" rtlCol="0">
            <a:spAutoFit/>
          </a:bodyPr>
          <a:lstStyle/>
          <a:p>
            <a:r>
              <a:rPr lang="en-US" b="1" dirty="0" smtClean="0">
                <a:solidFill>
                  <a:srgbClr val="385D8A"/>
                </a:solidFill>
              </a:rPr>
              <a:t>SLAM</a:t>
            </a:r>
            <a:endParaRPr lang="en-US" b="1" dirty="0">
              <a:solidFill>
                <a:srgbClr val="385D8A"/>
              </a:solidFill>
            </a:endParaRPr>
          </a:p>
        </p:txBody>
      </p:sp>
      <p:cxnSp>
        <p:nvCxnSpPr>
          <p:cNvPr id="9" name="Straight Arrow Connector 8"/>
          <p:cNvCxnSpPr>
            <a:stCxn id="3" idx="6"/>
          </p:cNvCxnSpPr>
          <p:nvPr/>
        </p:nvCxnSpPr>
        <p:spPr>
          <a:xfrm>
            <a:off x="2380886" y="2206004"/>
            <a:ext cx="703015"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805822" y="1918472"/>
            <a:ext cx="575063" cy="1914002"/>
            <a:chOff x="1126209" y="1514520"/>
            <a:chExt cx="720000" cy="2396400"/>
          </a:xfrm>
        </p:grpSpPr>
        <p:sp>
          <p:nvSpPr>
            <p:cNvPr id="3" name="Oval 2"/>
            <p:cNvSpPr/>
            <p:nvPr/>
          </p:nvSpPr>
          <p:spPr>
            <a:xfrm>
              <a:off x="1126209" y="1514520"/>
              <a:ext cx="720000" cy="72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cxnSp>
          <p:nvCxnSpPr>
            <p:cNvPr id="28" name="Straight Arrow Connector 27"/>
            <p:cNvCxnSpPr>
              <a:stCxn id="3" idx="4"/>
            </p:cNvCxnSpPr>
            <p:nvPr/>
          </p:nvCxnSpPr>
          <p:spPr>
            <a:xfrm>
              <a:off x="1486209" y="2234520"/>
              <a:ext cx="0" cy="9564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126209" y="3190920"/>
              <a:ext cx="720000" cy="7200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12" name="Picture 11"/>
            <p:cNvPicPr>
              <a:picLocks noChangeAspect="1"/>
            </p:cNvPicPr>
            <p:nvPr>
              <p:custDataLst>
                <p:tags r:id="rId22"/>
              </p:custDataLst>
            </p:nvPr>
          </p:nvPicPr>
          <p:blipFill>
            <a:blip r:embed="rId26" cstate="print">
              <a:extLst>
                <a:ext uri="{28A0092B-C50C-407E-A947-70E740481C1C}">
                  <a14:useLocalDpi xmlns:a14="http://schemas.microsoft.com/office/drawing/2010/main" val="0"/>
                </a:ext>
              </a:extLst>
            </a:blip>
            <a:stretch>
              <a:fillRect/>
            </a:stretch>
          </p:blipFill>
          <p:spPr>
            <a:xfrm>
              <a:off x="1361396" y="3404061"/>
              <a:ext cx="317112" cy="293718"/>
            </a:xfrm>
            <a:prstGeom prst="rect">
              <a:avLst/>
            </a:prstGeom>
          </p:spPr>
        </p:pic>
        <p:pic>
          <p:nvPicPr>
            <p:cNvPr id="19" name="Picture 18"/>
            <p:cNvPicPr>
              <a:picLocks noChangeAspect="1"/>
            </p:cNvPicPr>
            <p:nvPr>
              <p:custDataLst>
                <p:tags r:id="rId23"/>
              </p:custDataLst>
            </p:nvPr>
          </p:nvPicPr>
          <p:blipFill>
            <a:blip r:embed="rId27" cstate="print">
              <a:extLst>
                <a:ext uri="{28A0092B-C50C-407E-A947-70E740481C1C}">
                  <a14:useLocalDpi xmlns:a14="http://schemas.microsoft.com/office/drawing/2010/main" val="0"/>
                </a:ext>
              </a:extLst>
            </a:blip>
            <a:stretch>
              <a:fillRect/>
            </a:stretch>
          </p:blipFill>
          <p:spPr>
            <a:xfrm>
              <a:off x="1317057" y="1712640"/>
              <a:ext cx="300208" cy="305383"/>
            </a:xfrm>
            <a:prstGeom prst="rect">
              <a:avLst/>
            </a:prstGeom>
          </p:spPr>
        </p:pic>
      </p:grpSp>
      <p:grpSp>
        <p:nvGrpSpPr>
          <p:cNvPr id="23" name="Group 22"/>
          <p:cNvGrpSpPr/>
          <p:nvPr/>
        </p:nvGrpSpPr>
        <p:grpSpPr>
          <a:xfrm>
            <a:off x="1181576" y="2409319"/>
            <a:ext cx="708463" cy="764222"/>
            <a:chOff x="344630" y="2129078"/>
            <a:chExt cx="887022" cy="956834"/>
          </a:xfrm>
        </p:grpSpPr>
        <p:cxnSp>
          <p:nvCxnSpPr>
            <p:cNvPr id="15" name="Straight Arrow Connector 14"/>
            <p:cNvCxnSpPr>
              <a:endCxn id="3" idx="3"/>
            </p:cNvCxnSpPr>
            <p:nvPr/>
          </p:nvCxnSpPr>
          <p:spPr>
            <a:xfrm flipV="1">
              <a:off x="897610" y="2129078"/>
              <a:ext cx="334042" cy="29984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44630" y="2365912"/>
              <a:ext cx="720000" cy="7200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22" name="Picture 21"/>
            <p:cNvPicPr>
              <a:picLocks noChangeAspect="1"/>
            </p:cNvPicPr>
            <p:nvPr>
              <p:custDataLst>
                <p:tags r:id="rId21"/>
              </p:custDataLst>
            </p:nvPr>
          </p:nvPicPr>
          <p:blipFill>
            <a:blip r:embed="rId28" cstate="print">
              <a:extLst>
                <a:ext uri="{28A0092B-C50C-407E-A947-70E740481C1C}">
                  <a14:useLocalDpi xmlns:a14="http://schemas.microsoft.com/office/drawing/2010/main" val="0"/>
                </a:ext>
              </a:extLst>
            </a:blip>
            <a:stretch>
              <a:fillRect/>
            </a:stretch>
          </p:blipFill>
          <p:spPr>
            <a:xfrm>
              <a:off x="587851" y="2624070"/>
              <a:ext cx="233558" cy="203684"/>
            </a:xfrm>
            <a:prstGeom prst="rect">
              <a:avLst/>
            </a:prstGeom>
          </p:spPr>
        </p:pic>
      </p:grpSp>
      <p:grpSp>
        <p:nvGrpSpPr>
          <p:cNvPr id="60" name="Group 59"/>
          <p:cNvGrpSpPr/>
          <p:nvPr/>
        </p:nvGrpSpPr>
        <p:grpSpPr>
          <a:xfrm>
            <a:off x="3084147" y="1922922"/>
            <a:ext cx="575063" cy="1914002"/>
            <a:chOff x="2726718" y="1520092"/>
            <a:chExt cx="720000" cy="2396400"/>
          </a:xfrm>
        </p:grpSpPr>
        <p:sp>
          <p:nvSpPr>
            <p:cNvPr id="36" name="Oval 35"/>
            <p:cNvSpPr/>
            <p:nvPr/>
          </p:nvSpPr>
          <p:spPr>
            <a:xfrm>
              <a:off x="2726718" y="1520092"/>
              <a:ext cx="720000" cy="72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cxnSp>
          <p:nvCxnSpPr>
            <p:cNvPr id="38" name="Straight Arrow Connector 37"/>
            <p:cNvCxnSpPr>
              <a:stCxn id="36" idx="4"/>
            </p:cNvCxnSpPr>
            <p:nvPr/>
          </p:nvCxnSpPr>
          <p:spPr>
            <a:xfrm>
              <a:off x="3086718" y="2240092"/>
              <a:ext cx="0" cy="9564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726718" y="3196492"/>
              <a:ext cx="720000" cy="7200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32" name="Picture 31"/>
            <p:cNvPicPr>
              <a:picLocks noChangeAspect="1"/>
            </p:cNvPicPr>
            <p:nvPr>
              <p:custDataLst>
                <p:tags r:id="rId19"/>
              </p:custDataLst>
            </p:nvPr>
          </p:nvPicPr>
          <p:blipFill>
            <a:blip r:embed="rId26" cstate="print">
              <a:extLst>
                <a:ext uri="{28A0092B-C50C-407E-A947-70E740481C1C}">
                  <a14:useLocalDpi xmlns:a14="http://schemas.microsoft.com/office/drawing/2010/main" val="0"/>
                </a:ext>
              </a:extLst>
            </a:blip>
            <a:stretch>
              <a:fillRect/>
            </a:stretch>
          </p:blipFill>
          <p:spPr>
            <a:xfrm>
              <a:off x="2961905" y="3409633"/>
              <a:ext cx="317112" cy="293718"/>
            </a:xfrm>
            <a:prstGeom prst="rect">
              <a:avLst/>
            </a:prstGeom>
          </p:spPr>
        </p:pic>
        <p:pic>
          <p:nvPicPr>
            <p:cNvPr id="59" name="Picture 58"/>
            <p:cNvPicPr>
              <a:picLocks noChangeAspect="1"/>
            </p:cNvPicPr>
            <p:nvPr>
              <p:custDataLst>
                <p:tags r:id="rId20"/>
              </p:custDataLst>
            </p:nvPr>
          </p:nvPicPr>
          <p:blipFill>
            <a:blip r:embed="rId27" cstate="print">
              <a:extLst>
                <a:ext uri="{28A0092B-C50C-407E-A947-70E740481C1C}">
                  <a14:useLocalDpi xmlns:a14="http://schemas.microsoft.com/office/drawing/2010/main" val="0"/>
                </a:ext>
              </a:extLst>
            </a:blip>
            <a:stretch>
              <a:fillRect/>
            </a:stretch>
          </p:blipFill>
          <p:spPr>
            <a:xfrm>
              <a:off x="2917566" y="1718212"/>
              <a:ext cx="300208" cy="305383"/>
            </a:xfrm>
            <a:prstGeom prst="rect">
              <a:avLst/>
            </a:prstGeom>
          </p:spPr>
        </p:pic>
      </p:grpSp>
      <p:grpSp>
        <p:nvGrpSpPr>
          <p:cNvPr id="68" name="Group 67"/>
          <p:cNvGrpSpPr/>
          <p:nvPr/>
        </p:nvGrpSpPr>
        <p:grpSpPr>
          <a:xfrm>
            <a:off x="2459900" y="2413769"/>
            <a:ext cx="708464" cy="764222"/>
            <a:chOff x="1945139" y="2134650"/>
            <a:chExt cx="887023" cy="956834"/>
          </a:xfrm>
        </p:grpSpPr>
        <p:cxnSp>
          <p:nvCxnSpPr>
            <p:cNvPr id="42" name="Straight Arrow Connector 41"/>
            <p:cNvCxnSpPr>
              <a:endCxn id="36" idx="3"/>
            </p:cNvCxnSpPr>
            <p:nvPr/>
          </p:nvCxnSpPr>
          <p:spPr>
            <a:xfrm flipV="1">
              <a:off x="2498120" y="2134650"/>
              <a:ext cx="334042" cy="29984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45139" y="2371484"/>
              <a:ext cx="720000" cy="7200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67" name="Picture 66"/>
            <p:cNvPicPr>
              <a:picLocks noChangeAspect="1"/>
            </p:cNvPicPr>
            <p:nvPr>
              <p:custDataLst>
                <p:tags r:id="rId18"/>
              </p:custDataLst>
            </p:nvPr>
          </p:nvPicPr>
          <p:blipFill>
            <a:blip r:embed="rId28" cstate="print">
              <a:extLst>
                <a:ext uri="{28A0092B-C50C-407E-A947-70E740481C1C}">
                  <a14:useLocalDpi xmlns:a14="http://schemas.microsoft.com/office/drawing/2010/main" val="0"/>
                </a:ext>
              </a:extLst>
            </a:blip>
            <a:stretch>
              <a:fillRect/>
            </a:stretch>
          </p:blipFill>
          <p:spPr>
            <a:xfrm>
              <a:off x="2188360" y="2629642"/>
              <a:ext cx="233558" cy="203684"/>
            </a:xfrm>
            <a:prstGeom prst="rect">
              <a:avLst/>
            </a:prstGeom>
          </p:spPr>
        </p:pic>
      </p:grpSp>
      <p:cxnSp>
        <p:nvCxnSpPr>
          <p:cNvPr id="45" name="Straight Arrow Connector 44"/>
          <p:cNvCxnSpPr/>
          <p:nvPr/>
        </p:nvCxnSpPr>
        <p:spPr>
          <a:xfrm>
            <a:off x="3651935" y="2201553"/>
            <a:ext cx="703015"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4355197" y="1918472"/>
            <a:ext cx="575063" cy="1914002"/>
            <a:chOff x="4318118" y="1514520"/>
            <a:chExt cx="720000" cy="2396400"/>
          </a:xfrm>
        </p:grpSpPr>
        <p:sp>
          <p:nvSpPr>
            <p:cNvPr id="47" name="Oval 46"/>
            <p:cNvSpPr/>
            <p:nvPr/>
          </p:nvSpPr>
          <p:spPr>
            <a:xfrm>
              <a:off x="4318118" y="1514520"/>
              <a:ext cx="720000" cy="72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cxnSp>
          <p:nvCxnSpPr>
            <p:cNvPr id="49" name="Straight Arrow Connector 48"/>
            <p:cNvCxnSpPr>
              <a:stCxn id="47" idx="4"/>
            </p:cNvCxnSpPr>
            <p:nvPr/>
          </p:nvCxnSpPr>
          <p:spPr>
            <a:xfrm>
              <a:off x="4678118" y="2234520"/>
              <a:ext cx="0" cy="9564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4318118" y="3190920"/>
              <a:ext cx="720000" cy="7200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74" name="Picture 73"/>
            <p:cNvPicPr>
              <a:picLocks noChangeAspect="1"/>
            </p:cNvPicPr>
            <p:nvPr>
              <p:custDataLst>
                <p:tags r:id="rId16"/>
              </p:custDataLst>
            </p:nvPr>
          </p:nvPicPr>
          <p:blipFill>
            <a:blip r:embed="rId26" cstate="print">
              <a:extLst>
                <a:ext uri="{28A0092B-C50C-407E-A947-70E740481C1C}">
                  <a14:useLocalDpi xmlns:a14="http://schemas.microsoft.com/office/drawing/2010/main" val="0"/>
                </a:ext>
              </a:extLst>
            </a:blip>
            <a:stretch>
              <a:fillRect/>
            </a:stretch>
          </p:blipFill>
          <p:spPr>
            <a:xfrm>
              <a:off x="4553305" y="3404061"/>
              <a:ext cx="317112" cy="293718"/>
            </a:xfrm>
            <a:prstGeom prst="rect">
              <a:avLst/>
            </a:prstGeom>
          </p:spPr>
        </p:pic>
        <p:pic>
          <p:nvPicPr>
            <p:cNvPr id="77" name="Picture 76"/>
            <p:cNvPicPr>
              <a:picLocks noChangeAspect="1"/>
            </p:cNvPicPr>
            <p:nvPr>
              <p:custDataLst>
                <p:tags r:id="rId17"/>
              </p:custDataLst>
            </p:nvPr>
          </p:nvPicPr>
          <p:blipFill>
            <a:blip r:embed="rId27" cstate="print">
              <a:extLst>
                <a:ext uri="{28A0092B-C50C-407E-A947-70E740481C1C}">
                  <a14:useLocalDpi xmlns:a14="http://schemas.microsoft.com/office/drawing/2010/main" val="0"/>
                </a:ext>
              </a:extLst>
            </a:blip>
            <a:stretch>
              <a:fillRect/>
            </a:stretch>
          </p:blipFill>
          <p:spPr>
            <a:xfrm>
              <a:off x="4508966" y="1712640"/>
              <a:ext cx="300208" cy="305383"/>
            </a:xfrm>
            <a:prstGeom prst="rect">
              <a:avLst/>
            </a:prstGeom>
          </p:spPr>
        </p:pic>
      </p:grpSp>
      <p:grpSp>
        <p:nvGrpSpPr>
          <p:cNvPr id="81" name="Group 80"/>
          <p:cNvGrpSpPr/>
          <p:nvPr/>
        </p:nvGrpSpPr>
        <p:grpSpPr>
          <a:xfrm>
            <a:off x="3730950" y="2409319"/>
            <a:ext cx="708465" cy="764222"/>
            <a:chOff x="3536539" y="2129078"/>
            <a:chExt cx="887024" cy="956834"/>
          </a:xfrm>
        </p:grpSpPr>
        <p:cxnSp>
          <p:nvCxnSpPr>
            <p:cNvPr id="53" name="Straight Arrow Connector 52"/>
            <p:cNvCxnSpPr>
              <a:endCxn id="47" idx="3"/>
            </p:cNvCxnSpPr>
            <p:nvPr/>
          </p:nvCxnSpPr>
          <p:spPr>
            <a:xfrm flipV="1">
              <a:off x="4089521" y="2129078"/>
              <a:ext cx="334042" cy="29984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3536539" y="2365912"/>
              <a:ext cx="720000" cy="7200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80" name="Picture 79"/>
            <p:cNvPicPr>
              <a:picLocks noChangeAspect="1"/>
            </p:cNvPicPr>
            <p:nvPr>
              <p:custDataLst>
                <p:tags r:id="rId15"/>
              </p:custDataLst>
            </p:nvPr>
          </p:nvPicPr>
          <p:blipFill>
            <a:blip r:embed="rId28" cstate="print">
              <a:extLst>
                <a:ext uri="{28A0092B-C50C-407E-A947-70E740481C1C}">
                  <a14:useLocalDpi xmlns:a14="http://schemas.microsoft.com/office/drawing/2010/main" val="0"/>
                </a:ext>
              </a:extLst>
            </a:blip>
            <a:stretch>
              <a:fillRect/>
            </a:stretch>
          </p:blipFill>
          <p:spPr>
            <a:xfrm>
              <a:off x="3779760" y="2624070"/>
              <a:ext cx="233558" cy="203684"/>
            </a:xfrm>
            <a:prstGeom prst="rect">
              <a:avLst/>
            </a:prstGeom>
          </p:spPr>
        </p:pic>
      </p:grpSp>
      <p:cxnSp>
        <p:nvCxnSpPr>
          <p:cNvPr id="56" name="Straight Arrow Connector 55"/>
          <p:cNvCxnSpPr/>
          <p:nvPr/>
        </p:nvCxnSpPr>
        <p:spPr>
          <a:xfrm>
            <a:off x="4934318" y="2201553"/>
            <a:ext cx="218852"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1805822" y="3748258"/>
            <a:ext cx="2633591" cy="1117680"/>
            <a:chOff x="1126209" y="3805479"/>
            <a:chExt cx="3297350" cy="1399376"/>
          </a:xfrm>
        </p:grpSpPr>
        <p:grpSp>
          <p:nvGrpSpPr>
            <p:cNvPr id="84" name="Group 83"/>
            <p:cNvGrpSpPr/>
            <p:nvPr>
              <p:custDataLst>
                <p:tags r:id="rId13"/>
              </p:custDataLst>
            </p:nvPr>
          </p:nvGrpSpPr>
          <p:grpSpPr>
            <a:xfrm>
              <a:off x="1126209" y="4484855"/>
              <a:ext cx="720000" cy="720000"/>
              <a:chOff x="1126209" y="4484855"/>
              <a:chExt cx="720000" cy="720000"/>
            </a:xfrm>
          </p:grpSpPr>
          <p:sp>
            <p:nvSpPr>
              <p:cNvPr id="87" name="Oval 86"/>
              <p:cNvSpPr/>
              <p:nvPr/>
            </p:nvSpPr>
            <p:spPr>
              <a:xfrm>
                <a:off x="1126209" y="4484855"/>
                <a:ext cx="720000" cy="72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83" name="Picture 82"/>
              <p:cNvPicPr>
                <a:picLocks noChangeAspect="1"/>
              </p:cNvPicPr>
              <p:nvPr>
                <p:custDataLst>
                  <p:tags r:id="rId14"/>
                </p:custDataLst>
              </p:nvPr>
            </p:nvPicPr>
            <p:blipFill>
              <a:blip r:embed="rId29" cstate="print">
                <a:extLst>
                  <a:ext uri="{28A0092B-C50C-407E-A947-70E740481C1C}">
                    <a14:useLocalDpi xmlns:a14="http://schemas.microsoft.com/office/drawing/2010/main" val="0"/>
                  </a:ext>
                </a:extLst>
              </a:blip>
              <a:stretch>
                <a:fillRect/>
              </a:stretch>
            </p:blipFill>
            <p:spPr>
              <a:xfrm>
                <a:off x="1341959" y="4695379"/>
                <a:ext cx="288988" cy="298953"/>
              </a:xfrm>
              <a:prstGeom prst="rect">
                <a:avLst/>
              </a:prstGeom>
            </p:spPr>
          </p:pic>
        </p:grpSp>
        <p:cxnSp>
          <p:nvCxnSpPr>
            <p:cNvPr id="89" name="Straight Arrow Connector 88"/>
            <p:cNvCxnSpPr>
              <a:stCxn id="87" idx="0"/>
              <a:endCxn id="30" idx="4"/>
            </p:cNvCxnSpPr>
            <p:nvPr/>
          </p:nvCxnSpPr>
          <p:spPr>
            <a:xfrm flipV="1">
              <a:off x="1486209" y="3910920"/>
              <a:ext cx="0" cy="57393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87" idx="7"/>
              <a:endCxn id="39" idx="3"/>
            </p:cNvCxnSpPr>
            <p:nvPr/>
          </p:nvCxnSpPr>
          <p:spPr>
            <a:xfrm flipV="1">
              <a:off x="1740767" y="3811050"/>
              <a:ext cx="1091393" cy="77924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50" idx="3"/>
            </p:cNvCxnSpPr>
            <p:nvPr/>
          </p:nvCxnSpPr>
          <p:spPr>
            <a:xfrm flipV="1">
              <a:off x="1809749" y="3805479"/>
              <a:ext cx="2613810" cy="91257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86" name="Picture 85"/>
          <p:cNvPicPr>
            <a:picLocks noChangeAspect="1"/>
          </p:cNvPicPr>
          <p:nvPr>
            <p:custDataLst>
              <p:tags r:id="rId1"/>
            </p:custDataLst>
          </p:nvPr>
        </p:nvPicPr>
        <p:blipFill>
          <a:blip r:embed="rId30" cstate="print">
            <a:extLst>
              <a:ext uri="{28A0092B-C50C-407E-A947-70E740481C1C}">
                <a14:useLocalDpi xmlns:a14="http://schemas.microsoft.com/office/drawing/2010/main" val="0"/>
              </a:ext>
            </a:extLst>
          </a:blip>
          <a:stretch>
            <a:fillRect/>
          </a:stretch>
        </p:blipFill>
        <p:spPr>
          <a:xfrm>
            <a:off x="2171716" y="905224"/>
            <a:ext cx="1920508" cy="253019"/>
          </a:xfrm>
          <a:prstGeom prst="rect">
            <a:avLst/>
          </a:prstGeom>
        </p:spPr>
      </p:pic>
      <p:grpSp>
        <p:nvGrpSpPr>
          <p:cNvPr id="111" name="Group 110"/>
          <p:cNvGrpSpPr/>
          <p:nvPr/>
        </p:nvGrpSpPr>
        <p:grpSpPr>
          <a:xfrm>
            <a:off x="4080500" y="853459"/>
            <a:ext cx="1497249" cy="369332"/>
            <a:chOff x="4183488" y="853459"/>
            <a:chExt cx="750875" cy="369332"/>
          </a:xfrm>
        </p:grpSpPr>
        <p:sp>
          <p:nvSpPr>
            <p:cNvPr id="116" name="TextBox 115"/>
            <p:cNvSpPr txBox="1"/>
            <p:nvPr/>
          </p:nvSpPr>
          <p:spPr>
            <a:xfrm>
              <a:off x="4183488" y="853459"/>
              <a:ext cx="750875" cy="369332"/>
            </a:xfrm>
            <a:prstGeom prst="rect">
              <a:avLst/>
            </a:prstGeom>
            <a:noFill/>
          </p:spPr>
          <p:txBody>
            <a:bodyPr wrap="square" rtlCol="0">
              <a:spAutoFit/>
            </a:bodyPr>
            <a:lstStyle/>
            <a:p>
              <a:pPr algn="ctr"/>
              <a:r>
                <a:rPr lang="en-US" b="1" dirty="0" smtClean="0">
                  <a:solidFill>
                    <a:srgbClr val="C00000"/>
                  </a:solidFill>
                </a:rPr>
                <a:t>Joint </a:t>
              </a:r>
              <a:endParaRPr lang="en-US" b="1" dirty="0">
                <a:solidFill>
                  <a:srgbClr val="C00000"/>
                </a:solidFill>
              </a:endParaRPr>
            </a:p>
          </p:txBody>
        </p:sp>
        <p:sp>
          <p:nvSpPr>
            <p:cNvPr id="110" name="Right Arrow 109"/>
            <p:cNvSpPr/>
            <p:nvPr/>
          </p:nvSpPr>
          <p:spPr>
            <a:xfrm rot="10800000">
              <a:off x="4257337" y="959541"/>
              <a:ext cx="126213" cy="14381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p:cNvPicPr>
            <a:picLocks noChangeAspect="1"/>
          </p:cNvPicPr>
          <p:nvPr>
            <p:custDataLst>
              <p:tags r:id="rId2"/>
            </p:custDataLst>
          </p:nvPr>
        </p:nvPicPr>
        <p:blipFill>
          <a:blip r:embed="rId31" cstate="print">
            <a:extLst>
              <a:ext uri="{28A0092B-C50C-407E-A947-70E740481C1C}">
                <a14:useLocalDpi xmlns:a14="http://schemas.microsoft.com/office/drawing/2010/main" val="0"/>
              </a:ext>
            </a:extLst>
          </a:blip>
          <a:stretch>
            <a:fillRect/>
          </a:stretch>
        </p:blipFill>
        <p:spPr>
          <a:xfrm>
            <a:off x="1432430" y="5192539"/>
            <a:ext cx="1289995" cy="259561"/>
          </a:xfrm>
          <a:prstGeom prst="rect">
            <a:avLst/>
          </a:prstGeom>
        </p:spPr>
      </p:pic>
      <p:grpSp>
        <p:nvGrpSpPr>
          <p:cNvPr id="40" name="Group 39"/>
          <p:cNvGrpSpPr/>
          <p:nvPr/>
        </p:nvGrpSpPr>
        <p:grpSpPr>
          <a:xfrm>
            <a:off x="3067256" y="1892206"/>
            <a:ext cx="1879211" cy="1293845"/>
            <a:chOff x="2831995" y="1373890"/>
            <a:chExt cx="1879211" cy="1293845"/>
          </a:xfrm>
        </p:grpSpPr>
        <p:sp>
          <p:nvSpPr>
            <p:cNvPr id="72" name="Oval 71"/>
            <p:cNvSpPr/>
            <p:nvPr/>
          </p:nvSpPr>
          <p:spPr>
            <a:xfrm>
              <a:off x="2831995" y="1376555"/>
              <a:ext cx="596406" cy="6073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79" name="Picture 78"/>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2986907" y="1540491"/>
              <a:ext cx="248675" cy="257586"/>
            </a:xfrm>
            <a:prstGeom prst="rect">
              <a:avLst/>
            </a:prstGeom>
          </p:spPr>
        </p:pic>
        <p:cxnSp>
          <p:nvCxnSpPr>
            <p:cNvPr id="82" name="Straight Arrow Connector 81"/>
            <p:cNvCxnSpPr/>
            <p:nvPr/>
          </p:nvCxnSpPr>
          <p:spPr>
            <a:xfrm flipV="1">
              <a:off x="3435544" y="1683543"/>
              <a:ext cx="686399" cy="266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114800" y="1373890"/>
              <a:ext cx="596406" cy="607310"/>
              <a:chOff x="4147044" y="1368680"/>
              <a:chExt cx="596406" cy="607310"/>
            </a:xfrm>
          </p:grpSpPr>
          <p:sp>
            <p:nvSpPr>
              <p:cNvPr id="93" name="Oval 92"/>
              <p:cNvSpPr/>
              <p:nvPr/>
            </p:nvSpPr>
            <p:spPr>
              <a:xfrm>
                <a:off x="4147044" y="1368680"/>
                <a:ext cx="596406" cy="6073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100" name="Picture 99"/>
              <p:cNvPicPr>
                <a:picLocks noChangeAspect="1"/>
              </p:cNvPicPr>
              <p:nvPr>
                <p:custDataLst>
                  <p:tags r:id="rId12"/>
                </p:custDataLst>
              </p:nvPr>
            </p:nvPicPr>
            <p:blipFill>
              <a:blip r:embed="rId27" cstate="print">
                <a:extLst>
                  <a:ext uri="{28A0092B-C50C-407E-A947-70E740481C1C}">
                    <a14:useLocalDpi xmlns:a14="http://schemas.microsoft.com/office/drawing/2010/main" val="0"/>
                  </a:ext>
                </a:extLst>
              </a:blip>
              <a:stretch>
                <a:fillRect/>
              </a:stretch>
            </p:blipFill>
            <p:spPr>
              <a:xfrm>
                <a:off x="4305131" y="1535791"/>
                <a:ext cx="248675" cy="257586"/>
              </a:xfrm>
              <a:prstGeom prst="rect">
                <a:avLst/>
              </a:prstGeom>
            </p:spPr>
          </p:pic>
        </p:grpSp>
        <p:cxnSp>
          <p:nvCxnSpPr>
            <p:cNvPr id="115" name="Straight Arrow Connector 114"/>
            <p:cNvCxnSpPr/>
            <p:nvPr/>
          </p:nvCxnSpPr>
          <p:spPr>
            <a:xfrm flipV="1">
              <a:off x="3946525" y="1890604"/>
              <a:ext cx="268317" cy="236646"/>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481557" y="2060425"/>
              <a:ext cx="596406" cy="607310"/>
              <a:chOff x="3494595" y="2076919"/>
              <a:chExt cx="596406" cy="607310"/>
            </a:xfrm>
          </p:grpSpPr>
          <p:sp>
            <p:nvSpPr>
              <p:cNvPr id="117" name="Oval 116"/>
              <p:cNvSpPr/>
              <p:nvPr/>
            </p:nvSpPr>
            <p:spPr>
              <a:xfrm>
                <a:off x="3494595" y="2076919"/>
                <a:ext cx="596406" cy="607310"/>
              </a:xfrm>
              <a:prstGeom prst="ellipse">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118" name="Picture 117"/>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3699403" y="2315472"/>
                <a:ext cx="193466" cy="171805"/>
              </a:xfrm>
              <a:prstGeom prst="rect">
                <a:avLst/>
              </a:prstGeom>
            </p:spPr>
          </p:pic>
        </p:grpSp>
      </p:grpSp>
      <p:grpSp>
        <p:nvGrpSpPr>
          <p:cNvPr id="46" name="Group 45"/>
          <p:cNvGrpSpPr/>
          <p:nvPr/>
        </p:nvGrpSpPr>
        <p:grpSpPr>
          <a:xfrm>
            <a:off x="1805110" y="1920491"/>
            <a:ext cx="575063" cy="2947467"/>
            <a:chOff x="5146808" y="1565173"/>
            <a:chExt cx="575063" cy="2947467"/>
          </a:xfrm>
        </p:grpSpPr>
        <p:sp>
          <p:nvSpPr>
            <p:cNvPr id="122" name="Oval 121"/>
            <p:cNvSpPr/>
            <p:nvPr/>
          </p:nvSpPr>
          <p:spPr>
            <a:xfrm>
              <a:off x="5146808" y="1565173"/>
              <a:ext cx="575063" cy="575063"/>
            </a:xfrm>
            <a:prstGeom prst="ellipse">
              <a:avLst/>
            </a:prstGeom>
            <a:solidFill>
              <a:schemeClr val="bg1"/>
            </a:solidFill>
            <a:ln>
              <a:solidFill>
                <a:srgbClr val="2D1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cxnSp>
          <p:nvCxnSpPr>
            <p:cNvPr id="123" name="Straight Arrow Connector 122"/>
            <p:cNvCxnSpPr>
              <a:stCxn id="122" idx="4"/>
            </p:cNvCxnSpPr>
            <p:nvPr/>
          </p:nvCxnSpPr>
          <p:spPr>
            <a:xfrm>
              <a:off x="5434340" y="2140236"/>
              <a:ext cx="0" cy="763876"/>
            </a:xfrm>
            <a:prstGeom prst="straightConnector1">
              <a:avLst/>
            </a:prstGeom>
            <a:ln w="28575">
              <a:solidFill>
                <a:srgbClr val="2D19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5146808" y="2904112"/>
              <a:ext cx="575063" cy="575063"/>
            </a:xfrm>
            <a:prstGeom prst="ellipse">
              <a:avLst/>
            </a:prstGeom>
            <a:solidFill>
              <a:schemeClr val="bg1">
                <a:lumMod val="95000"/>
              </a:schemeClr>
            </a:solidFill>
            <a:ln>
              <a:solidFill>
                <a:srgbClr val="2D1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125" name="Picture 124"/>
            <p:cNvPicPr>
              <a:picLocks noChangeAspect="1"/>
            </p:cNvPicPr>
            <p:nvPr>
              <p:custDataLst>
                <p:tags r:id="rId7"/>
              </p:custDataLst>
            </p:nvPr>
          </p:nvPicPr>
          <p:blipFill>
            <a:blip r:embed="rId26" cstate="print">
              <a:extLst>
                <a:ext uri="{28A0092B-C50C-407E-A947-70E740481C1C}">
                  <a14:useLocalDpi xmlns:a14="http://schemas.microsoft.com/office/drawing/2010/main" val="0"/>
                </a:ext>
              </a:extLst>
            </a:blip>
            <a:stretch>
              <a:fillRect/>
            </a:stretch>
          </p:blipFill>
          <p:spPr>
            <a:xfrm>
              <a:off x="5334652" y="3074347"/>
              <a:ext cx="253277" cy="234592"/>
            </a:xfrm>
            <a:prstGeom prst="rect">
              <a:avLst/>
            </a:prstGeom>
          </p:spPr>
        </p:pic>
        <p:pic>
          <p:nvPicPr>
            <p:cNvPr id="126" name="Picture 125"/>
            <p:cNvPicPr>
              <a:picLocks noChangeAspect="1"/>
            </p:cNvPicPr>
            <p:nvPr>
              <p:custDataLst>
                <p:tags r:id="rId8"/>
              </p:custDataLst>
            </p:nvPr>
          </p:nvPicPr>
          <p:blipFill>
            <a:blip r:embed="rId27" cstate="print">
              <a:extLst>
                <a:ext uri="{28A0092B-C50C-407E-A947-70E740481C1C}">
                  <a14:useLocalDpi xmlns:a14="http://schemas.microsoft.com/office/drawing/2010/main" val="0"/>
                </a:ext>
              </a:extLst>
            </a:blip>
            <a:stretch>
              <a:fillRect/>
            </a:stretch>
          </p:blipFill>
          <p:spPr>
            <a:xfrm>
              <a:off x="5299238" y="1723411"/>
              <a:ext cx="239776" cy="243909"/>
            </a:xfrm>
            <a:prstGeom prst="rect">
              <a:avLst/>
            </a:prstGeom>
          </p:spPr>
        </p:pic>
        <p:sp>
          <p:nvSpPr>
            <p:cNvPr id="133" name="Oval 132"/>
            <p:cNvSpPr/>
            <p:nvPr/>
          </p:nvSpPr>
          <p:spPr>
            <a:xfrm>
              <a:off x="5146808" y="3937577"/>
              <a:ext cx="575063" cy="575063"/>
            </a:xfrm>
            <a:prstGeom prst="ellipse">
              <a:avLst/>
            </a:prstGeom>
            <a:solidFill>
              <a:schemeClr val="bg1"/>
            </a:solidFill>
            <a:ln>
              <a:solidFill>
                <a:srgbClr val="2D1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134" name="Picture 133"/>
            <p:cNvPicPr>
              <a:picLocks noChangeAspect="1"/>
            </p:cNvPicPr>
            <p:nvPr>
              <p:custDataLst>
                <p:tags r:id="rId9"/>
              </p:custDataLst>
            </p:nvPr>
          </p:nvPicPr>
          <p:blipFill>
            <a:blip r:embed="rId29" cstate="print">
              <a:extLst>
                <a:ext uri="{28A0092B-C50C-407E-A947-70E740481C1C}">
                  <a14:useLocalDpi xmlns:a14="http://schemas.microsoft.com/office/drawing/2010/main" val="0"/>
                </a:ext>
              </a:extLst>
            </a:blip>
            <a:stretch>
              <a:fillRect/>
            </a:stretch>
          </p:blipFill>
          <p:spPr>
            <a:xfrm>
              <a:off x="5319127" y="4105722"/>
              <a:ext cx="230814" cy="238773"/>
            </a:xfrm>
            <a:prstGeom prst="rect">
              <a:avLst/>
            </a:prstGeom>
          </p:spPr>
        </p:pic>
        <p:cxnSp>
          <p:nvCxnSpPr>
            <p:cNvPr id="130" name="Straight Arrow Connector 129"/>
            <p:cNvCxnSpPr>
              <a:stCxn id="133" idx="0"/>
              <a:endCxn id="124" idx="4"/>
            </p:cNvCxnSpPr>
            <p:nvPr/>
          </p:nvCxnSpPr>
          <p:spPr>
            <a:xfrm flipV="1">
              <a:off x="5434340" y="3479175"/>
              <a:ext cx="0" cy="458402"/>
            </a:xfrm>
            <a:prstGeom prst="straightConnector1">
              <a:avLst/>
            </a:prstGeom>
            <a:ln w="28575">
              <a:solidFill>
                <a:srgbClr val="2D19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0" name="Slide Number Placeholder 3 2"/>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1</a:t>
            </a:r>
            <a:endParaRPr lang="en-US" dirty="0">
              <a:solidFill>
                <a:srgbClr val="7030A0"/>
              </a:solidFill>
            </a:endParaRPr>
          </a:p>
        </p:txBody>
      </p:sp>
      <p:pic>
        <p:nvPicPr>
          <p:cNvPr id="92" name="Picture 2 1" descr="C:\Users\Guillaume Work\Dropbox\Defense-slides\images\BSSE.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Guillaume Work\Dropbox\Defense-slides\images\ch5\red_belief.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009841" y="3619332"/>
            <a:ext cx="2756188" cy="27285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964953" y="904941"/>
            <a:ext cx="2661122" cy="2655543"/>
          </a:xfrm>
          <a:prstGeom prst="rect">
            <a:avLst/>
          </a:prstGeom>
        </p:spPr>
      </p:pic>
      <p:sp>
        <p:nvSpPr>
          <p:cNvPr id="94" name="Oval 93"/>
          <p:cNvSpPr/>
          <p:nvPr/>
        </p:nvSpPr>
        <p:spPr>
          <a:xfrm>
            <a:off x="6886620" y="2070780"/>
            <a:ext cx="360000" cy="360000"/>
          </a:xfrm>
          <a:prstGeom prst="ellipse">
            <a:avLst/>
          </a:prstGeom>
          <a:noFill/>
          <a:ln>
            <a:solidFill>
              <a:srgbClr val="FB1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p:cNvPicPr>
            <a:picLocks noChangeAspect="1"/>
          </p:cNvPicPr>
          <p:nvPr>
            <p:custDataLst>
              <p:tags r:id="rId3"/>
            </p:custDataLst>
          </p:nvPr>
        </p:nvPicPr>
        <p:blipFill>
          <a:blip r:embed="rId35" cstate="print">
            <a:extLst>
              <a:ext uri="{28A0092B-C50C-407E-A947-70E740481C1C}">
                <a14:useLocalDpi xmlns:a14="http://schemas.microsoft.com/office/drawing/2010/main" val="0"/>
              </a:ext>
            </a:extLst>
          </a:blip>
          <a:stretch>
            <a:fillRect/>
          </a:stretch>
        </p:blipFill>
        <p:spPr>
          <a:xfrm>
            <a:off x="3230727" y="1500187"/>
            <a:ext cx="1486670" cy="235933"/>
          </a:xfrm>
          <a:prstGeom prst="rect">
            <a:avLst/>
          </a:prstGeom>
        </p:spPr>
      </p:pic>
      <p:grpSp>
        <p:nvGrpSpPr>
          <p:cNvPr id="107" name="Group 106"/>
          <p:cNvGrpSpPr/>
          <p:nvPr/>
        </p:nvGrpSpPr>
        <p:grpSpPr>
          <a:xfrm>
            <a:off x="4071866" y="4969084"/>
            <a:ext cx="1517506" cy="618928"/>
            <a:chOff x="4274609" y="950249"/>
            <a:chExt cx="1517506" cy="618928"/>
          </a:xfrm>
        </p:grpSpPr>
        <p:pic>
          <p:nvPicPr>
            <p:cNvPr id="109" name="Picture 108"/>
            <p:cNvPicPr>
              <a:picLocks noChangeAspect="1"/>
            </p:cNvPicPr>
            <p:nvPr>
              <p:custDataLst>
                <p:tags r:id="rId5"/>
              </p:custDataLst>
            </p:nvPr>
          </p:nvPicPr>
          <p:blipFill>
            <a:blip r:embed="rId36" cstate="print">
              <a:extLst>
                <a:ext uri="{28A0092B-C50C-407E-A947-70E740481C1C}">
                  <a14:useLocalDpi xmlns:a14="http://schemas.microsoft.com/office/drawing/2010/main" val="0"/>
                </a:ext>
              </a:extLst>
            </a:blip>
            <a:stretch>
              <a:fillRect/>
            </a:stretch>
          </p:blipFill>
          <p:spPr>
            <a:xfrm>
              <a:off x="4274609" y="1202584"/>
              <a:ext cx="379528" cy="163091"/>
            </a:xfrm>
            <a:prstGeom prst="rect">
              <a:avLst/>
            </a:prstGeom>
          </p:spPr>
        </p:pic>
        <p:pic>
          <p:nvPicPr>
            <p:cNvPr id="112" name="Picture 111"/>
            <p:cNvPicPr>
              <a:picLocks noChangeAspect="1"/>
            </p:cNvPicPr>
            <p:nvPr>
              <p:custDataLst>
                <p:tags r:id="rId6"/>
              </p:custDataLst>
            </p:nvPr>
          </p:nvPicPr>
          <p:blipFill>
            <a:blip r:embed="rId37" cstate="print">
              <a:extLst>
                <a:ext uri="{28A0092B-C50C-407E-A947-70E740481C1C}">
                  <a14:useLocalDpi xmlns:a14="http://schemas.microsoft.com/office/drawing/2010/main" val="0"/>
                </a:ext>
              </a:extLst>
            </a:blip>
            <a:stretch>
              <a:fillRect/>
            </a:stretch>
          </p:blipFill>
          <p:spPr>
            <a:xfrm>
              <a:off x="4694022" y="950249"/>
              <a:ext cx="1098093" cy="618928"/>
            </a:xfrm>
            <a:prstGeom prst="rect">
              <a:avLst/>
            </a:prstGeom>
          </p:spPr>
        </p:pic>
      </p:grpSp>
      <p:grpSp>
        <p:nvGrpSpPr>
          <p:cNvPr id="17" name="Group 16"/>
          <p:cNvGrpSpPr/>
          <p:nvPr/>
        </p:nvGrpSpPr>
        <p:grpSpPr>
          <a:xfrm>
            <a:off x="671741" y="5681236"/>
            <a:ext cx="3177659" cy="824487"/>
            <a:chOff x="315524" y="5952364"/>
            <a:chExt cx="3177659" cy="824487"/>
          </a:xfrm>
        </p:grpSpPr>
        <p:pic>
          <p:nvPicPr>
            <p:cNvPr id="14" name="Picture 13"/>
            <p:cNvPicPr>
              <a:picLocks noChangeAspect="1"/>
            </p:cNvPicPr>
            <p:nvPr>
              <p:custDataLst>
                <p:tags r:id="rId4"/>
              </p:custDataLst>
            </p:nvPr>
          </p:nvPicPr>
          <p:blipFill>
            <a:blip r:embed="rId38" cstate="print">
              <a:extLst>
                <a:ext uri="{28A0092B-C50C-407E-A947-70E740481C1C}">
                  <a14:useLocalDpi xmlns:a14="http://schemas.microsoft.com/office/drawing/2010/main" val="0"/>
                </a:ext>
              </a:extLst>
            </a:blip>
            <a:stretch>
              <a:fillRect/>
            </a:stretch>
          </p:blipFill>
          <p:spPr>
            <a:xfrm>
              <a:off x="770007" y="6461176"/>
              <a:ext cx="2723176" cy="315675"/>
            </a:xfrm>
            <a:prstGeom prst="rect">
              <a:avLst/>
            </a:prstGeom>
          </p:spPr>
        </p:pic>
        <p:sp>
          <p:nvSpPr>
            <p:cNvPr id="120" name="TextBox 119"/>
            <p:cNvSpPr txBox="1"/>
            <p:nvPr/>
          </p:nvSpPr>
          <p:spPr>
            <a:xfrm>
              <a:off x="315524" y="5952364"/>
              <a:ext cx="2811371" cy="400110"/>
            </a:xfrm>
            <a:prstGeom prst="rect">
              <a:avLst/>
            </a:prstGeom>
            <a:noFill/>
          </p:spPr>
          <p:txBody>
            <a:bodyPr wrap="square" rtlCol="0">
              <a:spAutoFit/>
            </a:bodyPr>
            <a:lstStyle/>
            <a:p>
              <a:r>
                <a:rPr lang="en-US" sz="2000" b="1" dirty="0" smtClean="0">
                  <a:solidFill>
                    <a:srgbClr val="385D8A"/>
                  </a:solidFill>
                </a:rPr>
                <a:t>What </a:t>
              </a:r>
              <a:r>
                <a:rPr lang="en-US" sz="2000" b="1" dirty="0" err="1" smtClean="0">
                  <a:solidFill>
                    <a:srgbClr val="385D8A"/>
                  </a:solidFill>
                </a:rPr>
                <a:t>parameterisation</a:t>
              </a:r>
              <a:r>
                <a:rPr lang="en-US" sz="2000" b="1" dirty="0" smtClean="0">
                  <a:solidFill>
                    <a:srgbClr val="385D8A"/>
                  </a:solidFill>
                </a:rPr>
                <a:t> ?</a:t>
              </a:r>
              <a:endParaRPr lang="en-US" sz="2000" b="1" dirty="0">
                <a:solidFill>
                  <a:srgbClr val="385D8A"/>
                </a:solidFill>
              </a:endParaRPr>
            </a:p>
          </p:txBody>
        </p:sp>
      </p:grpSp>
    </p:spTree>
    <p:extLst>
      <p:ext uri="{BB962C8B-B14F-4D97-AF65-F5344CB8AC3E}">
        <p14:creationId xmlns:p14="http://schemas.microsoft.com/office/powerpoint/2010/main" val="1068312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noProof="0" dirty="0" smtClean="0"/>
              <a:t>Space </a:t>
            </a:r>
            <a:r>
              <a:rPr lang="en-GB" noProof="0" smtClean="0"/>
              <a:t>and time </a:t>
            </a:r>
            <a:r>
              <a:rPr lang="en-GB" noProof="0" dirty="0" smtClean="0"/>
              <a:t>complexity</a:t>
            </a:r>
            <a:endParaRPr lang="en-GB" noProof="0" dirty="0"/>
          </a:p>
        </p:txBody>
      </p:sp>
      <p:grpSp>
        <p:nvGrpSpPr>
          <p:cNvPr id="52" name="Group 51"/>
          <p:cNvGrpSpPr/>
          <p:nvPr/>
        </p:nvGrpSpPr>
        <p:grpSpPr>
          <a:xfrm>
            <a:off x="266112" y="4572000"/>
            <a:ext cx="8320838" cy="369332"/>
            <a:chOff x="289762" y="3793093"/>
            <a:chExt cx="8320838" cy="369332"/>
          </a:xfrm>
        </p:grpSpPr>
        <p:sp>
          <p:nvSpPr>
            <p:cNvPr id="53" name="TextBox 52"/>
            <p:cNvSpPr txBox="1"/>
            <p:nvPr/>
          </p:nvSpPr>
          <p:spPr>
            <a:xfrm>
              <a:off x="289762" y="3793093"/>
              <a:ext cx="2563587" cy="369332"/>
            </a:xfrm>
            <a:prstGeom prst="rect">
              <a:avLst/>
            </a:prstGeom>
            <a:noFill/>
          </p:spPr>
          <p:txBody>
            <a:bodyPr wrap="none" rtlCol="0">
              <a:spAutoFit/>
            </a:bodyPr>
            <a:lstStyle/>
            <a:p>
              <a:r>
                <a:rPr lang="en-GB" b="1" dirty="0" smtClean="0">
                  <a:solidFill>
                    <a:srgbClr val="0070C0"/>
                  </a:solidFill>
                </a:rPr>
                <a:t>Time complexity (MLMF)</a:t>
              </a:r>
              <a:endParaRPr lang="en-GB" b="1" dirty="0">
                <a:solidFill>
                  <a:srgbClr val="0070C0"/>
                </a:solidFill>
              </a:endParaRPr>
            </a:p>
          </p:txBody>
        </p:sp>
        <p:cxnSp>
          <p:nvCxnSpPr>
            <p:cNvPr id="54" name="Straight Connector 53"/>
            <p:cNvCxnSpPr/>
            <p:nvPr/>
          </p:nvCxnSpPr>
          <p:spPr>
            <a:xfrm flipH="1">
              <a:off x="381000" y="4157942"/>
              <a:ext cx="8229600" cy="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custDataLst>
              <p:tags r:id="rId1"/>
            </p:custDataLst>
          </p:nvPr>
        </p:nvPicPr>
        <p:blipFill>
          <a:blip r:embed="rId21" cstate="print">
            <a:extLst>
              <a:ext uri="{28A0092B-C50C-407E-A947-70E740481C1C}">
                <a14:useLocalDpi xmlns:a14="http://schemas.microsoft.com/office/drawing/2010/main" val="0"/>
              </a:ext>
            </a:extLst>
          </a:blip>
          <a:stretch>
            <a:fillRect/>
          </a:stretch>
        </p:blipFill>
        <p:spPr>
          <a:xfrm>
            <a:off x="6697854" y="2087618"/>
            <a:ext cx="388746" cy="208898"/>
          </a:xfrm>
          <a:prstGeom prst="rect">
            <a:avLst/>
          </a:prstGeom>
        </p:spPr>
      </p:pic>
      <p:pic>
        <p:nvPicPr>
          <p:cNvPr id="38" name="Picture 37"/>
          <p:cNvPicPr>
            <a:picLocks noChangeAspect="1"/>
          </p:cNvPicPr>
          <p:nvPr>
            <p:custDataLst>
              <p:tags r:id="rId2"/>
            </p:custDataLst>
          </p:nvPr>
        </p:nvPicPr>
        <p:blipFill>
          <a:blip r:embed="rId22" cstate="print">
            <a:extLst>
              <a:ext uri="{28A0092B-C50C-407E-A947-70E740481C1C}">
                <a14:useLocalDpi xmlns:a14="http://schemas.microsoft.com/office/drawing/2010/main" val="0"/>
              </a:ext>
            </a:extLst>
          </a:blip>
          <a:stretch>
            <a:fillRect/>
          </a:stretch>
        </p:blipFill>
        <p:spPr>
          <a:xfrm>
            <a:off x="4424446" y="457200"/>
            <a:ext cx="228266" cy="200596"/>
          </a:xfrm>
          <a:prstGeom prst="rect">
            <a:avLst/>
          </a:prstGeom>
        </p:spPr>
      </p:pic>
      <p:pic>
        <p:nvPicPr>
          <p:cNvPr id="5" name="Picture 4"/>
          <p:cNvPicPr>
            <a:picLocks noChangeAspect="1"/>
          </p:cNvPicPr>
          <p:nvPr>
            <p:custDataLst>
              <p:tags r:id="rId3"/>
            </p:custDataLst>
          </p:nvPr>
        </p:nvPicPr>
        <p:blipFill>
          <a:blip r:embed="rId23" cstate="print">
            <a:extLst>
              <a:ext uri="{28A0092B-C50C-407E-A947-70E740481C1C}">
                <a14:useLocalDpi xmlns:a14="http://schemas.microsoft.com/office/drawing/2010/main" val="0"/>
              </a:ext>
            </a:extLst>
          </a:blip>
          <a:stretch>
            <a:fillRect/>
          </a:stretch>
        </p:blipFill>
        <p:spPr>
          <a:xfrm>
            <a:off x="4842543" y="289537"/>
            <a:ext cx="83832" cy="167663"/>
          </a:xfrm>
          <a:prstGeom prst="rect">
            <a:avLst/>
          </a:prstGeom>
        </p:spPr>
      </p:pic>
      <p:pic>
        <p:nvPicPr>
          <p:cNvPr id="7" name="Picture 6"/>
          <p:cNvPicPr>
            <a:picLocks noChangeAspect="1"/>
          </p:cNvPicPr>
          <p:nvPr>
            <p:custDataLst>
              <p:tags r:id="rId4"/>
            </p:custDataLst>
          </p:nvPr>
        </p:nvPicPr>
        <p:blipFill>
          <a:blip r:embed="rId24" cstate="print">
            <a:extLst>
              <a:ext uri="{28A0092B-C50C-407E-A947-70E740481C1C}">
                <a14:useLocalDpi xmlns:a14="http://schemas.microsoft.com/office/drawing/2010/main" val="0"/>
              </a:ext>
            </a:extLst>
          </a:blip>
          <a:stretch>
            <a:fillRect/>
          </a:stretch>
        </p:blipFill>
        <p:spPr>
          <a:xfrm>
            <a:off x="6289009" y="284964"/>
            <a:ext cx="213391" cy="172236"/>
          </a:xfrm>
          <a:prstGeom prst="rect">
            <a:avLst/>
          </a:prstGeom>
        </p:spPr>
      </p:pic>
      <p:pic>
        <p:nvPicPr>
          <p:cNvPr id="8" name="Picture 7"/>
          <p:cNvPicPr>
            <a:picLocks noChangeAspect="1"/>
          </p:cNvPicPr>
          <p:nvPr>
            <p:custDataLst>
              <p:tags r:id="rId5"/>
            </p:custDataLst>
          </p:nvPr>
        </p:nvPicPr>
        <p:blipFill>
          <a:blip r:embed="rId25" cstate="print">
            <a:extLst>
              <a:ext uri="{28A0092B-C50C-407E-A947-70E740481C1C}">
                <a14:useLocalDpi xmlns:a14="http://schemas.microsoft.com/office/drawing/2010/main" val="0"/>
              </a:ext>
            </a:extLst>
          </a:blip>
          <a:stretch>
            <a:fillRect/>
          </a:stretch>
        </p:blipFill>
        <p:spPr>
          <a:xfrm>
            <a:off x="3886200" y="2982642"/>
            <a:ext cx="388746" cy="208898"/>
          </a:xfrm>
          <a:prstGeom prst="rect">
            <a:avLst/>
          </a:prstGeom>
        </p:spPr>
      </p:pic>
      <p:sp>
        <p:nvSpPr>
          <p:cNvPr id="23" name="TextBox 22"/>
          <p:cNvSpPr txBox="1"/>
          <p:nvPr/>
        </p:nvSpPr>
        <p:spPr>
          <a:xfrm>
            <a:off x="7127422" y="4895850"/>
            <a:ext cx="624979" cy="369332"/>
          </a:xfrm>
          <a:prstGeom prst="rect">
            <a:avLst/>
          </a:prstGeom>
          <a:noFill/>
        </p:spPr>
        <p:txBody>
          <a:bodyPr wrap="none" rtlCol="0">
            <a:spAutoFit/>
          </a:bodyPr>
          <a:lstStyle/>
          <a:p>
            <a:r>
              <a:rPr lang="en-GB" b="1" dirty="0" smtClean="0"/>
              <a:t>joint</a:t>
            </a:r>
            <a:endParaRPr lang="en-GB" b="1" dirty="0"/>
          </a:p>
        </p:txBody>
      </p:sp>
      <p:sp>
        <p:nvSpPr>
          <p:cNvPr id="56" name="TextBox 55"/>
          <p:cNvSpPr txBox="1"/>
          <p:nvPr/>
        </p:nvSpPr>
        <p:spPr>
          <a:xfrm>
            <a:off x="5791200" y="4900333"/>
            <a:ext cx="1122551" cy="369332"/>
          </a:xfrm>
          <a:prstGeom prst="rect">
            <a:avLst/>
          </a:prstGeom>
          <a:noFill/>
        </p:spPr>
        <p:txBody>
          <a:bodyPr wrap="none" rtlCol="0">
            <a:spAutoFit/>
          </a:bodyPr>
          <a:lstStyle/>
          <a:p>
            <a:r>
              <a:rPr lang="en-GB" b="1" dirty="0" smtClean="0"/>
              <a:t>likelihood</a:t>
            </a:r>
            <a:endParaRPr lang="en-GB" b="1" dirty="0"/>
          </a:p>
        </p:txBody>
      </p:sp>
      <p:pic>
        <p:nvPicPr>
          <p:cNvPr id="33" name="Picture 32"/>
          <p:cNvPicPr>
            <a:picLocks noChangeAspect="1"/>
          </p:cNvPicPr>
          <p:nvPr>
            <p:custDataLst>
              <p:tags r:id="rId6"/>
            </p:custDataLst>
          </p:nvPr>
        </p:nvPicPr>
        <p:blipFill>
          <a:blip r:embed="rId26" cstate="print">
            <a:extLst>
              <a:ext uri="{28A0092B-C50C-407E-A947-70E740481C1C}">
                <a14:useLocalDpi xmlns:a14="http://schemas.microsoft.com/office/drawing/2010/main" val="0"/>
              </a:ext>
            </a:extLst>
          </a:blip>
          <a:stretch>
            <a:fillRect/>
          </a:stretch>
        </p:blipFill>
        <p:spPr>
          <a:xfrm>
            <a:off x="6074596" y="5332979"/>
            <a:ext cx="478604" cy="208817"/>
          </a:xfrm>
          <a:prstGeom prst="rect">
            <a:avLst/>
          </a:prstGeom>
        </p:spPr>
      </p:pic>
      <p:grpSp>
        <p:nvGrpSpPr>
          <p:cNvPr id="63" name="Group 62"/>
          <p:cNvGrpSpPr/>
          <p:nvPr/>
        </p:nvGrpSpPr>
        <p:grpSpPr>
          <a:xfrm>
            <a:off x="319112" y="5304404"/>
            <a:ext cx="4934324" cy="259546"/>
            <a:chOff x="289249" y="5644988"/>
            <a:chExt cx="4934324" cy="259546"/>
          </a:xfrm>
        </p:grpSpPr>
        <p:grpSp>
          <p:nvGrpSpPr>
            <p:cNvPr id="64" name="Group 63"/>
            <p:cNvGrpSpPr/>
            <p:nvPr/>
          </p:nvGrpSpPr>
          <p:grpSpPr>
            <a:xfrm>
              <a:off x="289249" y="5651492"/>
              <a:ext cx="4934324" cy="253042"/>
              <a:chOff x="393326" y="5009050"/>
              <a:chExt cx="4934324" cy="253042"/>
            </a:xfrm>
          </p:grpSpPr>
          <p:pic>
            <p:nvPicPr>
              <p:cNvPr id="66" name="Picture 65"/>
              <p:cNvPicPr>
                <a:picLocks noChangeAspect="1"/>
              </p:cNvPicPr>
              <p:nvPr>
                <p:custDataLst>
                  <p:tags r:id="rId17"/>
                </p:custDataLst>
              </p:nvPr>
            </p:nvPicPr>
            <p:blipFill>
              <a:blip r:embed="rId27" cstate="print">
                <a:extLst>
                  <a:ext uri="{28A0092B-C50C-407E-A947-70E740481C1C}">
                    <a14:useLocalDpi xmlns:a14="http://schemas.microsoft.com/office/drawing/2010/main" val="0"/>
                  </a:ext>
                </a:extLst>
              </a:blip>
              <a:stretch>
                <a:fillRect/>
              </a:stretch>
            </p:blipFill>
            <p:spPr>
              <a:xfrm>
                <a:off x="3962400" y="5009050"/>
                <a:ext cx="1365250" cy="253042"/>
              </a:xfrm>
              <a:prstGeom prst="rect">
                <a:avLst/>
              </a:prstGeom>
            </p:spPr>
          </p:pic>
          <p:pic>
            <p:nvPicPr>
              <p:cNvPr id="67" name="Picture 66"/>
              <p:cNvPicPr>
                <a:picLocks noChangeAspect="1"/>
              </p:cNvPicPr>
              <p:nvPr>
                <p:custDataLst>
                  <p:tags r:id="rId18"/>
                </p:custDataLst>
              </p:nvPr>
            </p:nvPicPr>
            <p:blipFill>
              <a:blip r:embed="rId28" cstate="print">
                <a:extLst>
                  <a:ext uri="{28A0092B-C50C-407E-A947-70E740481C1C}">
                    <a14:useLocalDpi xmlns:a14="http://schemas.microsoft.com/office/drawing/2010/main" val="0"/>
                  </a:ext>
                </a:extLst>
              </a:blip>
              <a:stretch>
                <a:fillRect/>
              </a:stretch>
            </p:blipFill>
            <p:spPr>
              <a:xfrm>
                <a:off x="393326" y="5021742"/>
                <a:ext cx="1942573" cy="234000"/>
              </a:xfrm>
              <a:prstGeom prst="rect">
                <a:avLst/>
              </a:prstGeom>
            </p:spPr>
          </p:pic>
        </p:grpSp>
        <p:pic>
          <p:nvPicPr>
            <p:cNvPr id="65" name="Picture 64"/>
            <p:cNvPicPr>
              <a:picLocks noChangeAspect="1"/>
            </p:cNvPicPr>
            <p:nvPr>
              <p:custDataLst>
                <p:tags r:id="rId16"/>
              </p:custDataLst>
            </p:nvPr>
          </p:nvPicPr>
          <p:blipFill>
            <a:blip r:embed="rId29" cstate="print">
              <a:extLst>
                <a:ext uri="{28A0092B-C50C-407E-A947-70E740481C1C}">
                  <a14:useLocalDpi xmlns:a14="http://schemas.microsoft.com/office/drawing/2010/main" val="0"/>
                </a:ext>
              </a:extLst>
            </a:blip>
            <a:stretch>
              <a:fillRect/>
            </a:stretch>
          </p:blipFill>
          <p:spPr>
            <a:xfrm>
              <a:off x="2362200" y="5644988"/>
              <a:ext cx="1391882" cy="257978"/>
            </a:xfrm>
            <a:prstGeom prst="rect">
              <a:avLst/>
            </a:prstGeom>
          </p:spPr>
        </p:pic>
      </p:grpSp>
      <p:pic>
        <p:nvPicPr>
          <p:cNvPr id="69" name="Picture 68"/>
          <p:cNvPicPr>
            <a:picLocks noChangeAspect="1"/>
          </p:cNvPicPr>
          <p:nvPr>
            <p:custDataLst>
              <p:tags r:id="rId7"/>
            </p:custDataLst>
          </p:nvPr>
        </p:nvPicPr>
        <p:blipFill>
          <a:blip r:embed="rId30" cstate="print">
            <a:extLst>
              <a:ext uri="{28A0092B-C50C-407E-A947-70E740481C1C}">
                <a14:useLocalDpi xmlns:a14="http://schemas.microsoft.com/office/drawing/2010/main" val="0"/>
              </a:ext>
            </a:extLst>
          </a:blip>
          <a:stretch>
            <a:fillRect/>
          </a:stretch>
        </p:blipFill>
        <p:spPr>
          <a:xfrm>
            <a:off x="7272629" y="5337383"/>
            <a:ext cx="312464" cy="208817"/>
          </a:xfrm>
          <a:prstGeom prst="rect">
            <a:avLst/>
          </a:prstGeom>
        </p:spPr>
      </p:pic>
      <p:pic>
        <p:nvPicPr>
          <p:cNvPr id="68" name="Picture 67"/>
          <p:cNvPicPr>
            <a:picLocks noChangeAspect="1"/>
          </p:cNvPicPr>
          <p:nvPr>
            <p:custDataLst>
              <p:tags r:id="rId8"/>
            </p:custDataLst>
          </p:nvPr>
        </p:nvPicPr>
        <p:blipFill>
          <a:blip r:embed="rId31" cstate="print">
            <a:extLst>
              <a:ext uri="{28A0092B-C50C-407E-A947-70E740481C1C}">
                <a14:useLocalDpi xmlns:a14="http://schemas.microsoft.com/office/drawing/2010/main" val="0"/>
              </a:ext>
            </a:extLst>
          </a:blip>
          <a:stretch>
            <a:fillRect/>
          </a:stretch>
        </p:blipFill>
        <p:spPr>
          <a:xfrm>
            <a:off x="5665815" y="5931293"/>
            <a:ext cx="2187246" cy="288077"/>
          </a:xfrm>
          <a:prstGeom prst="rect">
            <a:avLst/>
          </a:prstGeom>
        </p:spPr>
      </p:pic>
      <p:sp>
        <p:nvSpPr>
          <p:cNvPr id="73" name="TextBox 72"/>
          <p:cNvSpPr txBox="1"/>
          <p:nvPr/>
        </p:nvSpPr>
        <p:spPr>
          <a:xfrm>
            <a:off x="4387050" y="5899013"/>
            <a:ext cx="1192634" cy="338554"/>
          </a:xfrm>
          <a:prstGeom prst="rect">
            <a:avLst/>
          </a:prstGeom>
          <a:noFill/>
        </p:spPr>
        <p:txBody>
          <a:bodyPr wrap="none" rtlCol="0">
            <a:spAutoFit/>
          </a:bodyPr>
          <a:lstStyle/>
          <a:p>
            <a:r>
              <a:rPr lang="en-GB" sz="1600" b="1" dirty="0" smtClean="0">
                <a:solidFill>
                  <a:srgbClr val="C00000"/>
                </a:solidFill>
              </a:rPr>
              <a:t>exponential</a:t>
            </a:r>
            <a:endParaRPr lang="en-GB" b="1" dirty="0">
              <a:solidFill>
                <a:srgbClr val="C00000"/>
              </a:solidFill>
            </a:endParaRPr>
          </a:p>
        </p:txBody>
      </p:sp>
      <p:pic>
        <p:nvPicPr>
          <p:cNvPr id="1028" name="Picture 4" descr="C:\Users\Guillaume Work\Dropbox\Defense-slides\images\ch5\time_complex_explenation_2M_two_lik.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397565" y="474827"/>
            <a:ext cx="2117536" cy="268460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1" descr="C:\Users\Guillaume Work\Dropbox\Defense-slides\images\BSSE.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sp>
        <p:nvSpPr>
          <p:cNvPr id="55" name="Slide Number Placeholder 3"/>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8</a:t>
            </a:r>
            <a:endParaRPr lang="en-US" dirty="0">
              <a:solidFill>
                <a:srgbClr val="7030A0"/>
              </a:solidFill>
            </a:endParaRPr>
          </a:p>
        </p:txBody>
      </p:sp>
      <p:pic>
        <p:nvPicPr>
          <p:cNvPr id="61" name="Picture 60"/>
          <p:cNvPicPr>
            <a:picLocks noChangeAspect="1"/>
          </p:cNvPicPr>
          <p:nvPr>
            <p:custDataLst>
              <p:tags r:id="rId9"/>
            </p:custDataLst>
          </p:nvPr>
        </p:nvPicPr>
        <p:blipFill>
          <a:blip r:embed="rId34" cstate="print">
            <a:extLst>
              <a:ext uri="{28A0092B-C50C-407E-A947-70E740481C1C}">
                <a14:useLocalDpi xmlns:a14="http://schemas.microsoft.com/office/drawing/2010/main" val="0"/>
              </a:ext>
            </a:extLst>
          </a:blip>
          <a:stretch>
            <a:fillRect/>
          </a:stretch>
        </p:blipFill>
        <p:spPr>
          <a:xfrm>
            <a:off x="6162607" y="3765895"/>
            <a:ext cx="821551" cy="275883"/>
          </a:xfrm>
          <a:prstGeom prst="rect">
            <a:avLst/>
          </a:prstGeom>
        </p:spPr>
      </p:pic>
      <p:pic>
        <p:nvPicPr>
          <p:cNvPr id="62" name="Picture 61"/>
          <p:cNvPicPr>
            <a:picLocks noChangeAspect="1"/>
          </p:cNvPicPr>
          <p:nvPr>
            <p:custDataLst>
              <p:tags r:id="rId10"/>
            </p:custDataLst>
          </p:nvPr>
        </p:nvPicPr>
        <p:blipFill>
          <a:blip r:embed="rId35" cstate="print">
            <a:extLst>
              <a:ext uri="{28A0092B-C50C-407E-A947-70E740481C1C}">
                <a14:useLocalDpi xmlns:a14="http://schemas.microsoft.com/office/drawing/2010/main" val="0"/>
              </a:ext>
            </a:extLst>
          </a:blip>
          <a:stretch>
            <a:fillRect/>
          </a:stretch>
        </p:blipFill>
        <p:spPr>
          <a:xfrm>
            <a:off x="6159864" y="4187773"/>
            <a:ext cx="913004" cy="253020"/>
          </a:xfrm>
          <a:prstGeom prst="rect">
            <a:avLst/>
          </a:prstGeom>
        </p:spPr>
      </p:pic>
      <p:pic>
        <p:nvPicPr>
          <p:cNvPr id="70" name="Picture 69"/>
          <p:cNvPicPr>
            <a:picLocks noChangeAspect="1"/>
          </p:cNvPicPr>
          <p:nvPr>
            <p:custDataLst>
              <p:tags r:id="rId11"/>
            </p:custDataLst>
          </p:nvPr>
        </p:nvPicPr>
        <p:blipFill>
          <a:blip r:embed="rId36" cstate="print">
            <a:extLst>
              <a:ext uri="{28A0092B-C50C-407E-A947-70E740481C1C}">
                <a14:useLocalDpi xmlns:a14="http://schemas.microsoft.com/office/drawing/2010/main" val="0"/>
              </a:ext>
            </a:extLst>
          </a:blip>
          <a:stretch>
            <a:fillRect/>
          </a:stretch>
        </p:blipFill>
        <p:spPr>
          <a:xfrm>
            <a:off x="1333316" y="3783126"/>
            <a:ext cx="2658668" cy="252000"/>
          </a:xfrm>
          <a:prstGeom prst="rect">
            <a:avLst/>
          </a:prstGeom>
        </p:spPr>
      </p:pic>
      <p:grpSp>
        <p:nvGrpSpPr>
          <p:cNvPr id="82" name="Group 81"/>
          <p:cNvGrpSpPr/>
          <p:nvPr/>
        </p:nvGrpSpPr>
        <p:grpSpPr>
          <a:xfrm>
            <a:off x="7570366" y="3734559"/>
            <a:ext cx="1192634" cy="782434"/>
            <a:chOff x="7315200" y="4170566"/>
            <a:chExt cx="1192634" cy="782434"/>
          </a:xfrm>
        </p:grpSpPr>
        <p:sp>
          <p:nvSpPr>
            <p:cNvPr id="83" name="TextBox 82"/>
            <p:cNvSpPr txBox="1"/>
            <p:nvPr/>
          </p:nvSpPr>
          <p:spPr>
            <a:xfrm>
              <a:off x="7315200" y="4170566"/>
              <a:ext cx="1192634" cy="338554"/>
            </a:xfrm>
            <a:prstGeom prst="rect">
              <a:avLst/>
            </a:prstGeom>
            <a:noFill/>
          </p:spPr>
          <p:txBody>
            <a:bodyPr wrap="none" rtlCol="0">
              <a:spAutoFit/>
            </a:bodyPr>
            <a:lstStyle/>
            <a:p>
              <a:r>
                <a:rPr lang="en-GB" sz="1600" b="1" dirty="0" smtClean="0">
                  <a:solidFill>
                    <a:srgbClr val="C00000"/>
                  </a:solidFill>
                </a:rPr>
                <a:t>exponential</a:t>
              </a:r>
              <a:endParaRPr lang="en-GB" b="1" dirty="0">
                <a:solidFill>
                  <a:srgbClr val="C00000"/>
                </a:solidFill>
              </a:endParaRPr>
            </a:p>
          </p:txBody>
        </p:sp>
        <p:sp>
          <p:nvSpPr>
            <p:cNvPr id="84" name="TextBox 83"/>
            <p:cNvSpPr txBox="1"/>
            <p:nvPr/>
          </p:nvSpPr>
          <p:spPr>
            <a:xfrm>
              <a:off x="7389651" y="4614446"/>
              <a:ext cx="671979" cy="338554"/>
            </a:xfrm>
            <a:prstGeom prst="rect">
              <a:avLst/>
            </a:prstGeom>
            <a:noFill/>
          </p:spPr>
          <p:txBody>
            <a:bodyPr wrap="none" rtlCol="0">
              <a:spAutoFit/>
            </a:bodyPr>
            <a:lstStyle/>
            <a:p>
              <a:r>
                <a:rPr lang="en-GB" sz="1600" b="1" dirty="0" smtClean="0">
                  <a:solidFill>
                    <a:srgbClr val="C00000"/>
                  </a:solidFill>
                </a:rPr>
                <a:t>linear</a:t>
              </a:r>
              <a:endParaRPr lang="en-GB" b="1" dirty="0">
                <a:solidFill>
                  <a:srgbClr val="C00000"/>
                </a:solidFill>
              </a:endParaRPr>
            </a:p>
          </p:txBody>
        </p:sp>
      </p:grpSp>
      <p:sp>
        <p:nvSpPr>
          <p:cNvPr id="85" name="TextBox 84"/>
          <p:cNvSpPr txBox="1"/>
          <p:nvPr/>
        </p:nvSpPr>
        <p:spPr>
          <a:xfrm>
            <a:off x="277800" y="3719170"/>
            <a:ext cx="785793" cy="369332"/>
          </a:xfrm>
          <a:prstGeom prst="rect">
            <a:avLst/>
          </a:prstGeom>
          <a:noFill/>
        </p:spPr>
        <p:txBody>
          <a:bodyPr wrap="none" rtlCol="0">
            <a:spAutoFit/>
          </a:bodyPr>
          <a:lstStyle/>
          <a:p>
            <a:r>
              <a:rPr lang="en-GB" b="1" dirty="0" err="1" smtClean="0">
                <a:solidFill>
                  <a:srgbClr val="0070C0"/>
                </a:solidFill>
              </a:rPr>
              <a:t>Histog</a:t>
            </a:r>
            <a:endParaRPr lang="en-GB" b="1" dirty="0">
              <a:solidFill>
                <a:srgbClr val="0070C0"/>
              </a:solidFill>
            </a:endParaRPr>
          </a:p>
        </p:txBody>
      </p:sp>
      <p:grpSp>
        <p:nvGrpSpPr>
          <p:cNvPr id="86" name="Group 85"/>
          <p:cNvGrpSpPr/>
          <p:nvPr/>
        </p:nvGrpSpPr>
        <p:grpSpPr>
          <a:xfrm>
            <a:off x="277800" y="4089613"/>
            <a:ext cx="5495288" cy="369332"/>
            <a:chOff x="277800" y="4601820"/>
            <a:chExt cx="5495288" cy="369332"/>
          </a:xfrm>
        </p:grpSpPr>
        <p:pic>
          <p:nvPicPr>
            <p:cNvPr id="87" name="Picture 86"/>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a:off x="1321966" y="4658374"/>
              <a:ext cx="4451122" cy="252000"/>
            </a:xfrm>
            <a:prstGeom prst="rect">
              <a:avLst/>
            </a:prstGeom>
          </p:spPr>
        </p:pic>
        <p:sp>
          <p:nvSpPr>
            <p:cNvPr id="88" name="TextBox 87"/>
            <p:cNvSpPr txBox="1"/>
            <p:nvPr/>
          </p:nvSpPr>
          <p:spPr>
            <a:xfrm>
              <a:off x="277800" y="4601820"/>
              <a:ext cx="792205" cy="369332"/>
            </a:xfrm>
            <a:prstGeom prst="rect">
              <a:avLst/>
            </a:prstGeom>
            <a:noFill/>
          </p:spPr>
          <p:txBody>
            <a:bodyPr wrap="none" rtlCol="0">
              <a:spAutoFit/>
            </a:bodyPr>
            <a:lstStyle/>
            <a:p>
              <a:r>
                <a:rPr lang="en-GB" b="1" dirty="0" smtClean="0">
                  <a:solidFill>
                    <a:srgbClr val="0070C0"/>
                  </a:solidFill>
                </a:rPr>
                <a:t>MLMF</a:t>
              </a:r>
              <a:endParaRPr lang="en-GB" b="1" dirty="0">
                <a:solidFill>
                  <a:srgbClr val="0070C0"/>
                </a:solidFill>
              </a:endParaRPr>
            </a:p>
          </p:txBody>
        </p:sp>
      </p:grpSp>
      <p:grpSp>
        <p:nvGrpSpPr>
          <p:cNvPr id="89" name="Group 88"/>
          <p:cNvGrpSpPr/>
          <p:nvPr/>
        </p:nvGrpSpPr>
        <p:grpSpPr>
          <a:xfrm>
            <a:off x="261266" y="3212068"/>
            <a:ext cx="8320838" cy="369332"/>
            <a:chOff x="289762" y="3793093"/>
            <a:chExt cx="8320838" cy="369332"/>
          </a:xfrm>
        </p:grpSpPr>
        <p:sp>
          <p:nvSpPr>
            <p:cNvPr id="90" name="TextBox 89"/>
            <p:cNvSpPr txBox="1"/>
            <p:nvPr/>
          </p:nvSpPr>
          <p:spPr>
            <a:xfrm>
              <a:off x="289762" y="3793093"/>
              <a:ext cx="1843838" cy="369332"/>
            </a:xfrm>
            <a:prstGeom prst="rect">
              <a:avLst/>
            </a:prstGeom>
            <a:noFill/>
          </p:spPr>
          <p:txBody>
            <a:bodyPr wrap="none" rtlCol="0">
              <a:spAutoFit/>
            </a:bodyPr>
            <a:lstStyle/>
            <a:p>
              <a:r>
                <a:rPr lang="en-GB" b="1" dirty="0" smtClean="0">
                  <a:solidFill>
                    <a:srgbClr val="0070C0"/>
                  </a:solidFill>
                </a:rPr>
                <a:t>Space complexity</a:t>
              </a:r>
              <a:endParaRPr lang="en-GB" b="1" dirty="0">
                <a:solidFill>
                  <a:srgbClr val="0070C0"/>
                </a:solidFill>
              </a:endParaRPr>
            </a:p>
          </p:txBody>
        </p:sp>
        <p:cxnSp>
          <p:nvCxnSpPr>
            <p:cNvPr id="91" name="Straight Connector 90"/>
            <p:cNvCxnSpPr/>
            <p:nvPr/>
          </p:nvCxnSpPr>
          <p:spPr>
            <a:xfrm flipH="1">
              <a:off x="381000" y="4157942"/>
              <a:ext cx="8229600" cy="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58" name="Picture 2" descr="C:\Users\Guillaume Work\Dropbox\Defense-slides\images\ch5-scalable\sequence\initial_belief.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57200" y="772423"/>
            <a:ext cx="3143342" cy="2404112"/>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1183185" y="1278058"/>
            <a:ext cx="1983023" cy="1213535"/>
            <a:chOff x="1183185" y="1278058"/>
            <a:chExt cx="1983023" cy="1213535"/>
          </a:xfrm>
        </p:grpSpPr>
        <p:pic>
          <p:nvPicPr>
            <p:cNvPr id="60" name="Picture 59"/>
            <p:cNvPicPr>
              <a:picLocks noChangeAspect="1"/>
            </p:cNvPicPr>
            <p:nvPr>
              <p:custDataLst>
                <p:tags r:id="rId12"/>
              </p:custDataLst>
            </p:nvPr>
          </p:nvPicPr>
          <p:blipFill>
            <a:blip r:embed="rId22" cstate="print">
              <a:extLst>
                <a:ext uri="{28A0092B-C50C-407E-A947-70E740481C1C}">
                  <a14:useLocalDpi xmlns:a14="http://schemas.microsoft.com/office/drawing/2010/main" val="0"/>
                </a:ext>
              </a:extLst>
            </a:blip>
            <a:stretch>
              <a:fillRect/>
            </a:stretch>
          </p:blipFill>
          <p:spPr>
            <a:xfrm>
              <a:off x="2607783" y="1278058"/>
              <a:ext cx="228266" cy="200596"/>
            </a:xfrm>
            <a:prstGeom prst="rect">
              <a:avLst/>
            </a:prstGeom>
          </p:spPr>
        </p:pic>
        <p:pic>
          <p:nvPicPr>
            <p:cNvPr id="74" name="Picture 73"/>
            <p:cNvPicPr>
              <a:picLocks noChangeAspect="1"/>
            </p:cNvPicPr>
            <p:nvPr>
              <p:custDataLst>
                <p:tags r:id="rId13"/>
              </p:custDataLst>
            </p:nvPr>
          </p:nvPicPr>
          <p:blipFill>
            <a:blip r:embed="rId21" cstate="print">
              <a:extLst>
                <a:ext uri="{28A0092B-C50C-407E-A947-70E740481C1C}">
                  <a14:useLocalDpi xmlns:a14="http://schemas.microsoft.com/office/drawing/2010/main" val="0"/>
                </a:ext>
              </a:extLst>
            </a:blip>
            <a:stretch>
              <a:fillRect/>
            </a:stretch>
          </p:blipFill>
          <p:spPr>
            <a:xfrm>
              <a:off x="2777462" y="2122077"/>
              <a:ext cx="388746" cy="208898"/>
            </a:xfrm>
            <a:prstGeom prst="rect">
              <a:avLst/>
            </a:prstGeom>
          </p:spPr>
        </p:pic>
        <p:pic>
          <p:nvPicPr>
            <p:cNvPr id="75" name="Picture 74"/>
            <p:cNvPicPr>
              <a:picLocks noChangeAspect="1"/>
            </p:cNvPicPr>
            <p:nvPr>
              <p:custDataLst>
                <p:tags r:id="rId14"/>
              </p:custDataLst>
            </p:nvPr>
          </p:nvPicPr>
          <p:blipFill>
            <a:blip r:embed="rId39" cstate="print">
              <a:extLst>
                <a:ext uri="{28A0092B-C50C-407E-A947-70E740481C1C}">
                  <a14:useLocalDpi xmlns:a14="http://schemas.microsoft.com/office/drawing/2010/main" val="0"/>
                </a:ext>
              </a:extLst>
            </a:blip>
            <a:stretch>
              <a:fillRect/>
            </a:stretch>
          </p:blipFill>
          <p:spPr>
            <a:xfrm>
              <a:off x="1183185" y="1447800"/>
              <a:ext cx="388746" cy="208898"/>
            </a:xfrm>
            <a:prstGeom prst="rect">
              <a:avLst/>
            </a:prstGeom>
          </p:spPr>
        </p:pic>
        <p:cxnSp>
          <p:nvCxnSpPr>
            <p:cNvPr id="76" name="Straight Arrow Connector 75"/>
            <p:cNvCxnSpPr/>
            <p:nvPr/>
          </p:nvCxnSpPr>
          <p:spPr>
            <a:xfrm flipH="1">
              <a:off x="2414220" y="1378872"/>
              <a:ext cx="176580" cy="98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2971800" y="2337325"/>
              <a:ext cx="1364" cy="1542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377558" y="1676400"/>
              <a:ext cx="1364" cy="154268"/>
            </a:xfrm>
            <a:prstGeom prst="straightConnector1">
              <a:avLst/>
            </a:prstGeom>
            <a:ln w="19050">
              <a:solidFill>
                <a:srgbClr val="00FF00"/>
              </a:solidFill>
              <a:tailEnd type="triangle"/>
            </a:ln>
          </p:spPr>
          <p:style>
            <a:lnRef idx="1">
              <a:schemeClr val="accent3"/>
            </a:lnRef>
            <a:fillRef idx="0">
              <a:schemeClr val="accent3"/>
            </a:fillRef>
            <a:effectRef idx="0">
              <a:schemeClr val="accent3"/>
            </a:effectRef>
            <a:fontRef idx="minor">
              <a:schemeClr val="tx1"/>
            </a:fontRef>
          </p:style>
        </p:cxnSp>
      </p:grpSp>
      <p:sp>
        <p:nvSpPr>
          <p:cNvPr id="47" name="Rectangle 46"/>
          <p:cNvSpPr/>
          <p:nvPr/>
        </p:nvSpPr>
        <p:spPr>
          <a:xfrm>
            <a:off x="990600" y="2842260"/>
            <a:ext cx="121920" cy="12954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1645920" y="2842260"/>
            <a:ext cx="121920" cy="129540"/>
          </a:xfrm>
          <a:prstGeom prst="rect">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2039984" y="2802844"/>
            <a:ext cx="190500" cy="198120"/>
          </a:xfrm>
          <a:prstGeom prst="ellipse">
            <a:avLst/>
          </a:prstGeom>
          <a:solidFill>
            <a:srgbClr val="FFC6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p:cNvCxnSpPr/>
          <p:nvPr/>
        </p:nvCxnSpPr>
        <p:spPr>
          <a:xfrm>
            <a:off x="2145505" y="2901904"/>
            <a:ext cx="882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780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9"/>
            </p:par>
          </p:childTnLst>
        </p:cTn>
      </p:par>
    </p:tnLst>
    <p:bldLst>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334000" cy="334962"/>
          </a:xfrm>
        </p:spPr>
        <p:txBody>
          <a:bodyPr>
            <a:normAutofit fontScale="90000"/>
          </a:bodyPr>
          <a:lstStyle/>
          <a:p>
            <a:r>
              <a:rPr lang="en-GB" noProof="0" dirty="0" smtClean="0"/>
              <a:t>2D Active-Exploration</a:t>
            </a:r>
            <a:endParaRPr lang="en-GB" noProof="0" dirty="0"/>
          </a:p>
        </p:txBody>
      </p:sp>
      <p:pic>
        <p:nvPicPr>
          <p:cNvPr id="13" name="object1_veg.wmv">
            <a:hlinkClick r:id="" action="ppaction://media"/>
          </p:cNvPr>
          <p:cNvPicPr>
            <a:picLocks noChangeAspect="1"/>
          </p:cNvPicPr>
          <p:nvPr>
            <a:videoFile r:link="rId1"/>
            <p:extLst>
              <p:ext uri="{DAA4B4D4-6D71-4841-9C94-3DE7FCFB9230}">
                <p14:media xmlns:p14="http://schemas.microsoft.com/office/powerpoint/2010/main" r:embed="rId2">
                  <p14:trim end="513"/>
                </p14:media>
              </p:ext>
            </p:extLst>
          </p:nvPr>
        </p:nvPicPr>
        <p:blipFill>
          <a:blip r:embed="rId10"/>
          <a:stretch>
            <a:fillRect/>
          </a:stretch>
        </p:blipFill>
        <p:spPr>
          <a:xfrm>
            <a:off x="544686" y="3617136"/>
            <a:ext cx="4117952" cy="3088464"/>
          </a:xfrm>
          <a:prstGeom prst="rect">
            <a:avLst/>
          </a:prstGeom>
        </p:spPr>
      </p:pic>
      <p:pic>
        <p:nvPicPr>
          <p:cNvPr id="12" name="agent_veg.wmv">
            <a:hlinkClick r:id="" action="ppaction://media"/>
          </p:cNvPr>
          <p:cNvPicPr>
            <a:picLocks noChangeAspect="1"/>
          </p:cNvPicPr>
          <p:nvPr>
            <a:videoFile r:link="rId1"/>
            <p:extLst>
              <p:ext uri="{DAA4B4D4-6D71-4841-9C94-3DE7FCFB9230}">
                <p14:media xmlns:p14="http://schemas.microsoft.com/office/powerpoint/2010/main" r:embed="rId3">
                  <p14:trim end="444.5152"/>
                </p14:media>
              </p:ext>
            </p:extLst>
          </p:nvPr>
        </p:nvPicPr>
        <p:blipFill>
          <a:blip r:embed="rId11"/>
          <a:stretch>
            <a:fillRect/>
          </a:stretch>
        </p:blipFill>
        <p:spPr>
          <a:xfrm>
            <a:off x="4648200" y="776288"/>
            <a:ext cx="3688714" cy="2766536"/>
          </a:xfrm>
          <a:prstGeom prst="rect">
            <a:avLst/>
          </a:prstGeom>
        </p:spPr>
      </p:pic>
      <p:pic>
        <p:nvPicPr>
          <p:cNvPr id="14" name="object2_veg.wmv">
            <a:hlinkClick r:id="" action="ppaction://media"/>
          </p:cNvPr>
          <p:cNvPicPr>
            <a:picLocks noChangeAspect="1"/>
          </p:cNvPicPr>
          <p:nvPr>
            <a:videoFile r:link="rId1"/>
            <p:extLst>
              <p:ext uri="{DAA4B4D4-6D71-4841-9C94-3DE7FCFB9230}">
                <p14:media xmlns:p14="http://schemas.microsoft.com/office/powerpoint/2010/main" r:embed="rId4">
                  <p14:trim end="633"/>
                </p14:media>
              </p:ext>
            </p:extLst>
          </p:nvPr>
        </p:nvPicPr>
        <p:blipFill>
          <a:blip r:embed="rId12"/>
          <a:stretch>
            <a:fillRect/>
          </a:stretch>
        </p:blipFill>
        <p:spPr>
          <a:xfrm>
            <a:off x="4505234" y="3554163"/>
            <a:ext cx="4038182" cy="3028636"/>
          </a:xfrm>
          <a:prstGeom prst="rect">
            <a:avLst/>
          </a:prstGeom>
        </p:spPr>
      </p:pic>
      <p:sp>
        <p:nvSpPr>
          <p:cNvPr id="15" name="TextBox 14"/>
          <p:cNvSpPr txBox="1"/>
          <p:nvPr/>
        </p:nvSpPr>
        <p:spPr>
          <a:xfrm>
            <a:off x="1082962" y="1304469"/>
            <a:ext cx="2734210" cy="369332"/>
          </a:xfrm>
          <a:prstGeom prst="rect">
            <a:avLst/>
          </a:prstGeom>
          <a:noFill/>
        </p:spPr>
        <p:txBody>
          <a:bodyPr wrap="none" rtlCol="0">
            <a:spAutoFit/>
          </a:bodyPr>
          <a:lstStyle/>
          <a:p>
            <a:r>
              <a:rPr lang="en-GB" dirty="0" smtClean="0">
                <a:solidFill>
                  <a:schemeClr val="accent1"/>
                </a:solidFill>
              </a:rPr>
              <a:t>Maximise Information Gain</a:t>
            </a:r>
            <a:endParaRPr lang="en-GB" dirty="0">
              <a:solidFill>
                <a:schemeClr val="accent1"/>
              </a:solidFill>
            </a:endParaRPr>
          </a:p>
        </p:txBody>
      </p:sp>
      <p:sp>
        <p:nvSpPr>
          <p:cNvPr id="16" name="TextBox 15"/>
          <p:cNvSpPr txBox="1"/>
          <p:nvPr/>
        </p:nvSpPr>
        <p:spPr>
          <a:xfrm>
            <a:off x="1082962" y="898822"/>
            <a:ext cx="2680349" cy="369332"/>
          </a:xfrm>
          <a:prstGeom prst="rect">
            <a:avLst/>
          </a:prstGeom>
          <a:noFill/>
        </p:spPr>
        <p:txBody>
          <a:bodyPr wrap="none" rtlCol="0">
            <a:spAutoFit/>
          </a:bodyPr>
          <a:lstStyle/>
          <a:p>
            <a:r>
              <a:rPr lang="en-GB" dirty="0" smtClean="0">
                <a:solidFill>
                  <a:schemeClr val="accent1"/>
                </a:solidFill>
              </a:rPr>
              <a:t>Agent must find all objects</a:t>
            </a:r>
            <a:endParaRPr lang="en-GB" dirty="0">
              <a:solidFill>
                <a:schemeClr val="accent1"/>
              </a:solidFill>
            </a:endParaRPr>
          </a:p>
        </p:txBody>
      </p:sp>
      <p:grpSp>
        <p:nvGrpSpPr>
          <p:cNvPr id="39" name="Group 38"/>
          <p:cNvGrpSpPr/>
          <p:nvPr/>
        </p:nvGrpSpPr>
        <p:grpSpPr>
          <a:xfrm>
            <a:off x="1151356" y="1805770"/>
            <a:ext cx="2811044" cy="1242230"/>
            <a:chOff x="1151356" y="1805770"/>
            <a:chExt cx="2811044" cy="1242230"/>
          </a:xfrm>
        </p:grpSpPr>
        <p:pic>
          <p:nvPicPr>
            <p:cNvPr id="37" name="Picture 36"/>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2951201" y="1933029"/>
              <a:ext cx="670654" cy="196623"/>
            </a:xfrm>
            <a:prstGeom prst="rect">
              <a:avLst/>
            </a:prstGeom>
          </p:spPr>
        </p:pic>
        <p:sp>
          <p:nvSpPr>
            <p:cNvPr id="19" name="TextBox 18"/>
            <p:cNvSpPr txBox="1"/>
            <p:nvPr/>
          </p:nvSpPr>
          <p:spPr>
            <a:xfrm>
              <a:off x="1204580" y="2236790"/>
              <a:ext cx="1144929" cy="369332"/>
            </a:xfrm>
            <a:prstGeom prst="rect">
              <a:avLst/>
            </a:prstGeom>
            <a:noFill/>
          </p:spPr>
          <p:txBody>
            <a:bodyPr wrap="none" rtlCol="0">
              <a:spAutoFit/>
            </a:bodyPr>
            <a:lstStyle/>
            <a:p>
              <a:r>
                <a:rPr lang="en-GB" dirty="0" smtClean="0">
                  <a:solidFill>
                    <a:schemeClr val="accent1"/>
                  </a:solidFill>
                </a:rPr>
                <a:t>Histogram</a:t>
              </a:r>
              <a:endParaRPr lang="en-GB" dirty="0">
                <a:solidFill>
                  <a:schemeClr val="accent1"/>
                </a:solidFill>
              </a:endParaRPr>
            </a:p>
          </p:txBody>
        </p:sp>
        <p:sp>
          <p:nvSpPr>
            <p:cNvPr id="21" name="TextBox 20"/>
            <p:cNvSpPr txBox="1"/>
            <p:nvPr/>
          </p:nvSpPr>
          <p:spPr>
            <a:xfrm>
              <a:off x="1230876" y="2583670"/>
              <a:ext cx="782587" cy="369332"/>
            </a:xfrm>
            <a:prstGeom prst="rect">
              <a:avLst/>
            </a:prstGeom>
            <a:noFill/>
          </p:spPr>
          <p:txBody>
            <a:bodyPr wrap="none" rtlCol="0">
              <a:spAutoFit/>
            </a:bodyPr>
            <a:lstStyle/>
            <a:p>
              <a:r>
                <a:rPr lang="en-GB" dirty="0" smtClean="0">
                  <a:solidFill>
                    <a:schemeClr val="accent1"/>
                  </a:solidFill>
                </a:rPr>
                <a:t>MLMF</a:t>
              </a:r>
              <a:endParaRPr lang="en-GB" dirty="0">
                <a:solidFill>
                  <a:schemeClr val="accent1"/>
                </a:solidFill>
              </a:endParaRPr>
            </a:p>
          </p:txBody>
        </p:sp>
        <p:pic>
          <p:nvPicPr>
            <p:cNvPr id="32" name="Picture 31"/>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2961871" y="2295320"/>
              <a:ext cx="420683" cy="214914"/>
            </a:xfrm>
            <a:prstGeom prst="rect">
              <a:avLst/>
            </a:prstGeom>
          </p:spPr>
        </p:pic>
        <p:pic>
          <p:nvPicPr>
            <p:cNvPr id="34" name="Picture 33"/>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tretch>
              <a:fillRect/>
            </a:stretch>
          </p:blipFill>
          <p:spPr>
            <a:xfrm>
              <a:off x="2961871" y="2683675"/>
              <a:ext cx="324657" cy="216438"/>
            </a:xfrm>
            <a:prstGeom prst="rect">
              <a:avLst/>
            </a:prstGeom>
          </p:spPr>
        </p:pic>
        <p:sp>
          <p:nvSpPr>
            <p:cNvPr id="36" name="Rectangle 35"/>
            <p:cNvSpPr/>
            <p:nvPr/>
          </p:nvSpPr>
          <p:spPr>
            <a:xfrm>
              <a:off x="1151356" y="1805770"/>
              <a:ext cx="2811044" cy="12422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1204580" y="1863666"/>
              <a:ext cx="752707" cy="369332"/>
            </a:xfrm>
            <a:prstGeom prst="rect">
              <a:avLst/>
            </a:prstGeom>
            <a:noFill/>
          </p:spPr>
          <p:txBody>
            <a:bodyPr wrap="none" rtlCol="0">
              <a:spAutoFit/>
            </a:bodyPr>
            <a:lstStyle/>
            <a:p>
              <a:r>
                <a:rPr lang="en-GB" dirty="0" smtClean="0">
                  <a:solidFill>
                    <a:schemeClr val="accent1"/>
                  </a:solidFill>
                </a:rPr>
                <a:t>States</a:t>
              </a:r>
              <a:endParaRPr lang="en-GB" dirty="0">
                <a:solidFill>
                  <a:schemeClr val="accent1"/>
                </a:solidFill>
              </a:endParaRPr>
            </a:p>
          </p:txBody>
        </p:sp>
      </p:grpSp>
      <p:pic>
        <p:nvPicPr>
          <p:cNvPr id="17" name="Picture 2 1" descr="C:\Users\Guillaume Work\Dropbox\Defense-slides\images\BSSE.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3"/>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9</a:t>
            </a:r>
            <a:endParaRPr lang="en-US" dirty="0">
              <a:solidFill>
                <a:srgbClr val="7030A0"/>
              </a:solidFill>
            </a:endParaRPr>
          </a:p>
        </p:txBody>
      </p:sp>
    </p:spTree>
    <p:extLst>
      <p:ext uri="{BB962C8B-B14F-4D97-AF65-F5344CB8AC3E}">
        <p14:creationId xmlns:p14="http://schemas.microsoft.com/office/powerpoint/2010/main" val="456731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87" fill="hold"/>
                                        <p:tgtEl>
                                          <p:spTgt spid="12"/>
                                        </p:tgtEl>
                                      </p:cBhvr>
                                    </p:cmd>
                                  </p:childTnLst>
                                </p:cTn>
                              </p:par>
                              <p:par>
                                <p:cTn id="7" presetID="1" presetClass="mediacall" presetSubtype="0" fill="hold" nodeType="withEffect">
                                  <p:stCondLst>
                                    <p:cond delay="0"/>
                                  </p:stCondLst>
                                  <p:childTnLst>
                                    <p:cmd type="call" cmd="playFrom(0.0)">
                                      <p:cBhvr>
                                        <p:cTn id="8" dur="16419" fill="hold"/>
                                        <p:tgtEl>
                                          <p:spTgt spid="13"/>
                                        </p:tgtEl>
                                      </p:cBhvr>
                                    </p:cmd>
                                  </p:childTnLst>
                                </p:cTn>
                              </p:par>
                              <p:par>
                                <p:cTn id="9" presetID="1" presetClass="mediacall" presetSubtype="0" fill="hold" nodeType="withEffect">
                                  <p:stCondLst>
                                    <p:cond delay="0"/>
                                  </p:stCondLst>
                                  <p:childTnLst>
                                    <p:cmd type="call" cmd="playFrom(0.0)">
                                      <p:cBhvr>
                                        <p:cTn id="10" dur="1629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video>
              <p:cMediaNode vol="80000">
                <p:cTn id="12" fill="hold" display="0">
                  <p:stCondLst>
                    <p:cond delay="indefinite"/>
                  </p:stCondLst>
                </p:cTn>
                <p:tgtEl>
                  <p:spTgt spid="13"/>
                </p:tgtEl>
              </p:cMediaNode>
            </p:video>
            <p:video>
              <p:cMediaNode vol="80000">
                <p:cTn id="13" fill="hold" display="0">
                  <p:stCondLst>
                    <p:cond delay="indefinite"/>
                  </p:stCondLst>
                </p:cTn>
                <p:tgtEl>
                  <p:spTgt spid="1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05400" cy="334962"/>
          </a:xfrm>
        </p:spPr>
        <p:txBody>
          <a:bodyPr>
            <a:normAutofit fontScale="90000"/>
          </a:bodyPr>
          <a:lstStyle/>
          <a:p>
            <a:r>
              <a:rPr lang="en-GB" dirty="0" smtClean="0"/>
              <a:t>Evaluation of Memory likelihood</a:t>
            </a:r>
            <a:endParaRPr lang="en-GB" noProof="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536" y="1095375"/>
            <a:ext cx="1598464" cy="159213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2277" y="1066800"/>
            <a:ext cx="1676402" cy="16697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6779" y="1066800"/>
            <a:ext cx="1623821" cy="1617388"/>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078" y="3025141"/>
            <a:ext cx="4271060" cy="355792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536" y="3025141"/>
            <a:ext cx="4271602" cy="3558376"/>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2224" y="3024962"/>
            <a:ext cx="4271602" cy="3558376"/>
          </a:xfrm>
          <a:prstGeom prst="rect">
            <a:avLst/>
          </a:prstGeom>
        </p:spPr>
      </p:pic>
      <p:sp>
        <p:nvSpPr>
          <p:cNvPr id="18" name="TextBox 17"/>
          <p:cNvSpPr txBox="1"/>
          <p:nvPr/>
        </p:nvSpPr>
        <p:spPr>
          <a:xfrm>
            <a:off x="547766" y="762389"/>
            <a:ext cx="1197764" cy="369332"/>
          </a:xfrm>
          <a:prstGeom prst="rect">
            <a:avLst/>
          </a:prstGeom>
          <a:noFill/>
        </p:spPr>
        <p:txBody>
          <a:bodyPr wrap="none" rtlCol="0">
            <a:spAutoFit/>
          </a:bodyPr>
          <a:lstStyle/>
          <a:p>
            <a:r>
              <a:rPr lang="en-GB" dirty="0" smtClean="0">
                <a:solidFill>
                  <a:schemeClr val="accent1"/>
                </a:solidFill>
              </a:rPr>
              <a:t>1 Gaussian</a:t>
            </a:r>
            <a:endParaRPr lang="en-GB" dirty="0">
              <a:solidFill>
                <a:schemeClr val="accent1"/>
              </a:solidFill>
            </a:endParaRPr>
          </a:p>
        </p:txBody>
      </p:sp>
      <p:grpSp>
        <p:nvGrpSpPr>
          <p:cNvPr id="33" name="Group 32"/>
          <p:cNvGrpSpPr/>
          <p:nvPr/>
        </p:nvGrpSpPr>
        <p:grpSpPr>
          <a:xfrm>
            <a:off x="902371" y="1854063"/>
            <a:ext cx="180000" cy="180000"/>
            <a:chOff x="902371" y="1854063"/>
            <a:chExt cx="228600" cy="228600"/>
          </a:xfrm>
        </p:grpSpPr>
        <p:sp>
          <p:nvSpPr>
            <p:cNvPr id="21" name="Oval 20"/>
            <p:cNvSpPr/>
            <p:nvPr/>
          </p:nvSpPr>
          <p:spPr>
            <a:xfrm>
              <a:off x="902371" y="1854063"/>
              <a:ext cx="228600" cy="228600"/>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a:off x="1003123" y="1973125"/>
              <a:ext cx="127848" cy="0"/>
            </a:xfrm>
            <a:prstGeom prst="line">
              <a:avLst/>
            </a:prstGeom>
          </p:spPr>
          <p:style>
            <a:lnRef idx="1">
              <a:schemeClr val="dk1"/>
            </a:lnRef>
            <a:fillRef idx="0">
              <a:schemeClr val="dk1"/>
            </a:fillRef>
            <a:effectRef idx="0">
              <a:schemeClr val="dk1"/>
            </a:effectRef>
            <a:fontRef idx="minor">
              <a:schemeClr val="tx1"/>
            </a:fontRef>
          </p:style>
        </p:cxnSp>
      </p:grpSp>
      <p:grpSp>
        <p:nvGrpSpPr>
          <p:cNvPr id="13" name="Group 12"/>
          <p:cNvGrpSpPr/>
          <p:nvPr/>
        </p:nvGrpSpPr>
        <p:grpSpPr>
          <a:xfrm>
            <a:off x="1936354" y="741892"/>
            <a:ext cx="1598462" cy="1945615"/>
            <a:chOff x="1936354" y="741892"/>
            <a:chExt cx="1598462" cy="1945615"/>
          </a:xfrm>
        </p:grpSpPr>
        <p:grpSp>
          <p:nvGrpSpPr>
            <p:cNvPr id="11" name="Group 10"/>
            <p:cNvGrpSpPr/>
            <p:nvPr/>
          </p:nvGrpSpPr>
          <p:grpSpPr>
            <a:xfrm>
              <a:off x="1936354" y="741892"/>
              <a:ext cx="1598462" cy="1945615"/>
              <a:chOff x="1936354" y="741892"/>
              <a:chExt cx="1598462" cy="1945615"/>
            </a:xfrm>
          </p:grpSpPr>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6354" y="1095375"/>
                <a:ext cx="1598462" cy="1592132"/>
              </a:xfrm>
              <a:prstGeom prst="rect">
                <a:avLst/>
              </a:prstGeom>
            </p:spPr>
          </p:pic>
          <p:sp>
            <p:nvSpPr>
              <p:cNvPr id="19" name="TextBox 18"/>
              <p:cNvSpPr txBox="1"/>
              <p:nvPr/>
            </p:nvSpPr>
            <p:spPr>
              <a:xfrm>
                <a:off x="2038629" y="741892"/>
                <a:ext cx="1287532" cy="369332"/>
              </a:xfrm>
              <a:prstGeom prst="rect">
                <a:avLst/>
              </a:prstGeom>
              <a:noFill/>
            </p:spPr>
            <p:txBody>
              <a:bodyPr wrap="none" rtlCol="0">
                <a:spAutoFit/>
              </a:bodyPr>
              <a:lstStyle/>
              <a:p>
                <a:r>
                  <a:rPr lang="en-GB" dirty="0" smtClean="0">
                    <a:solidFill>
                      <a:schemeClr val="accent1"/>
                    </a:solidFill>
                  </a:rPr>
                  <a:t>4 Gaussians</a:t>
                </a:r>
                <a:endParaRPr lang="en-GB" dirty="0">
                  <a:solidFill>
                    <a:schemeClr val="accent1"/>
                  </a:solidFill>
                </a:endParaRPr>
              </a:p>
            </p:txBody>
          </p:sp>
        </p:grpSp>
        <p:grpSp>
          <p:nvGrpSpPr>
            <p:cNvPr id="34" name="Group 33"/>
            <p:cNvGrpSpPr/>
            <p:nvPr/>
          </p:nvGrpSpPr>
          <p:grpSpPr>
            <a:xfrm>
              <a:off x="2979761" y="1416999"/>
              <a:ext cx="180000" cy="180000"/>
              <a:chOff x="902371" y="1854063"/>
              <a:chExt cx="228600" cy="228600"/>
            </a:xfrm>
          </p:grpSpPr>
          <p:sp>
            <p:nvSpPr>
              <p:cNvPr id="35" name="Oval 34"/>
              <p:cNvSpPr/>
              <p:nvPr/>
            </p:nvSpPr>
            <p:spPr>
              <a:xfrm>
                <a:off x="902371" y="1854063"/>
                <a:ext cx="228600" cy="228600"/>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p:cNvCxnSpPr/>
              <p:nvPr/>
            </p:nvCxnSpPr>
            <p:spPr>
              <a:xfrm>
                <a:off x="1003123" y="1973125"/>
                <a:ext cx="127848" cy="0"/>
              </a:xfrm>
              <a:prstGeom prst="line">
                <a:avLst/>
              </a:prstGeom>
            </p:spPr>
            <p:style>
              <a:lnRef idx="1">
                <a:schemeClr val="dk1"/>
              </a:lnRef>
              <a:fillRef idx="0">
                <a:schemeClr val="dk1"/>
              </a:fillRef>
              <a:effectRef idx="0">
                <a:schemeClr val="dk1"/>
              </a:effectRef>
              <a:fontRef idx="minor">
                <a:schemeClr val="tx1"/>
              </a:fontRef>
            </p:style>
          </p:cxnSp>
        </p:grpSp>
      </p:grpSp>
      <p:grpSp>
        <p:nvGrpSpPr>
          <p:cNvPr id="14" name="Group 13"/>
          <p:cNvGrpSpPr/>
          <p:nvPr/>
        </p:nvGrpSpPr>
        <p:grpSpPr>
          <a:xfrm>
            <a:off x="3515766" y="762389"/>
            <a:ext cx="1627734" cy="1963797"/>
            <a:chOff x="3515766" y="762389"/>
            <a:chExt cx="1627734" cy="1963797"/>
          </a:xfrm>
        </p:grpSpPr>
        <p:grpSp>
          <p:nvGrpSpPr>
            <p:cNvPr id="12" name="Group 11"/>
            <p:cNvGrpSpPr/>
            <p:nvPr/>
          </p:nvGrpSpPr>
          <p:grpSpPr>
            <a:xfrm>
              <a:off x="3515766" y="762389"/>
              <a:ext cx="1627734" cy="1963797"/>
              <a:chOff x="3515766" y="762389"/>
              <a:chExt cx="1627734" cy="1963797"/>
            </a:xfrm>
          </p:grpSpPr>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15766" y="1104899"/>
                <a:ext cx="1627734" cy="1621287"/>
              </a:xfrm>
              <a:prstGeom prst="rect">
                <a:avLst/>
              </a:prstGeom>
            </p:spPr>
          </p:pic>
          <p:sp>
            <p:nvSpPr>
              <p:cNvPr id="20" name="TextBox 19"/>
              <p:cNvSpPr txBox="1"/>
              <p:nvPr/>
            </p:nvSpPr>
            <p:spPr>
              <a:xfrm>
                <a:off x="3781414" y="762389"/>
                <a:ext cx="958852" cy="369332"/>
              </a:xfrm>
              <a:prstGeom prst="rect">
                <a:avLst/>
              </a:prstGeom>
              <a:noFill/>
            </p:spPr>
            <p:txBody>
              <a:bodyPr wrap="none" rtlCol="0">
                <a:spAutoFit/>
              </a:bodyPr>
              <a:lstStyle/>
              <a:p>
                <a:r>
                  <a:rPr lang="en-GB" dirty="0" smtClean="0">
                    <a:solidFill>
                      <a:schemeClr val="accent1"/>
                    </a:solidFill>
                  </a:rPr>
                  <a:t>Uniform</a:t>
                </a:r>
                <a:endParaRPr lang="en-GB" dirty="0">
                  <a:solidFill>
                    <a:schemeClr val="accent1"/>
                  </a:solidFill>
                </a:endParaRPr>
              </a:p>
            </p:txBody>
          </p:sp>
        </p:grpSp>
        <p:grpSp>
          <p:nvGrpSpPr>
            <p:cNvPr id="37" name="Group 36"/>
            <p:cNvGrpSpPr/>
            <p:nvPr/>
          </p:nvGrpSpPr>
          <p:grpSpPr>
            <a:xfrm>
              <a:off x="4149633" y="1825542"/>
              <a:ext cx="180000" cy="180000"/>
              <a:chOff x="902371" y="1854063"/>
              <a:chExt cx="228600" cy="228600"/>
            </a:xfrm>
          </p:grpSpPr>
          <p:sp>
            <p:nvSpPr>
              <p:cNvPr id="38" name="Oval 37"/>
              <p:cNvSpPr/>
              <p:nvPr/>
            </p:nvSpPr>
            <p:spPr>
              <a:xfrm>
                <a:off x="902371" y="1854063"/>
                <a:ext cx="228600" cy="228600"/>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p:cNvCxnSpPr/>
              <p:nvPr/>
            </p:nvCxnSpPr>
            <p:spPr>
              <a:xfrm>
                <a:off x="1003123" y="1973125"/>
                <a:ext cx="127848" cy="0"/>
              </a:xfrm>
              <a:prstGeom prst="line">
                <a:avLst/>
              </a:prstGeom>
            </p:spPr>
            <p:style>
              <a:lnRef idx="1">
                <a:schemeClr val="dk1"/>
              </a:lnRef>
              <a:fillRef idx="0">
                <a:schemeClr val="dk1"/>
              </a:fillRef>
              <a:effectRef idx="0">
                <a:schemeClr val="dk1"/>
              </a:effectRef>
              <a:fontRef idx="minor">
                <a:schemeClr val="tx1"/>
              </a:fontRef>
            </p:style>
          </p:cxnSp>
        </p:grpSp>
      </p:grpSp>
      <p:sp>
        <p:nvSpPr>
          <p:cNvPr id="40" name="TextBox 39"/>
          <p:cNvSpPr txBox="1"/>
          <p:nvPr/>
        </p:nvSpPr>
        <p:spPr>
          <a:xfrm>
            <a:off x="5127205" y="4114301"/>
            <a:ext cx="3192797" cy="369332"/>
          </a:xfrm>
          <a:prstGeom prst="rect">
            <a:avLst/>
          </a:prstGeom>
          <a:noFill/>
        </p:spPr>
        <p:txBody>
          <a:bodyPr wrap="none" rtlCol="0">
            <a:spAutoFit/>
          </a:bodyPr>
          <a:lstStyle/>
          <a:p>
            <a:r>
              <a:rPr lang="en-GB" dirty="0" smtClean="0">
                <a:solidFill>
                  <a:schemeClr val="accent1"/>
                </a:solidFill>
              </a:rPr>
              <a:t>Agent must find the two objects</a:t>
            </a:r>
            <a:endParaRPr lang="en-GB" dirty="0">
              <a:solidFill>
                <a:schemeClr val="accent1"/>
              </a:solidFill>
            </a:endParaRPr>
          </a:p>
        </p:txBody>
      </p:sp>
      <p:sp>
        <p:nvSpPr>
          <p:cNvPr id="41" name="TextBox 40"/>
          <p:cNvSpPr txBox="1"/>
          <p:nvPr/>
        </p:nvSpPr>
        <p:spPr>
          <a:xfrm>
            <a:off x="5127205" y="4505287"/>
            <a:ext cx="2615268" cy="369332"/>
          </a:xfrm>
          <a:prstGeom prst="rect">
            <a:avLst/>
          </a:prstGeom>
          <a:noFill/>
        </p:spPr>
        <p:txBody>
          <a:bodyPr wrap="none" rtlCol="0">
            <a:spAutoFit/>
          </a:bodyPr>
          <a:lstStyle/>
          <a:p>
            <a:r>
              <a:rPr lang="en-GB" dirty="0" smtClean="0">
                <a:solidFill>
                  <a:schemeClr val="accent1"/>
                </a:solidFill>
              </a:rPr>
              <a:t>18 different memory sizes</a:t>
            </a:r>
            <a:endParaRPr lang="en-GB" dirty="0">
              <a:solidFill>
                <a:schemeClr val="accent1"/>
              </a:solidFill>
            </a:endParaRPr>
          </a:p>
        </p:txBody>
      </p:sp>
      <p:sp>
        <p:nvSpPr>
          <p:cNvPr id="42" name="TextBox 41"/>
          <p:cNvSpPr txBox="1"/>
          <p:nvPr/>
        </p:nvSpPr>
        <p:spPr>
          <a:xfrm>
            <a:off x="5127205" y="4896273"/>
            <a:ext cx="1546193" cy="369332"/>
          </a:xfrm>
          <a:prstGeom prst="rect">
            <a:avLst/>
          </a:prstGeom>
          <a:noFill/>
        </p:spPr>
        <p:txBody>
          <a:bodyPr wrap="none" rtlCol="0">
            <a:spAutoFit/>
          </a:bodyPr>
          <a:lstStyle/>
          <a:p>
            <a:r>
              <a:rPr lang="en-GB" dirty="0" smtClean="0">
                <a:solidFill>
                  <a:schemeClr val="accent1"/>
                </a:solidFill>
              </a:rPr>
              <a:t>10 repetitions</a:t>
            </a:r>
            <a:endParaRPr lang="en-GB" dirty="0">
              <a:solidFill>
                <a:schemeClr val="accent1"/>
              </a:solidFill>
            </a:endParaRPr>
          </a:p>
        </p:txBody>
      </p:sp>
      <p:sp>
        <p:nvSpPr>
          <p:cNvPr id="43" name="TextBox 42"/>
          <p:cNvSpPr txBox="1"/>
          <p:nvPr/>
        </p:nvSpPr>
        <p:spPr>
          <a:xfrm>
            <a:off x="5118100" y="5287259"/>
            <a:ext cx="2742546" cy="369332"/>
          </a:xfrm>
          <a:prstGeom prst="rect">
            <a:avLst/>
          </a:prstGeom>
          <a:noFill/>
        </p:spPr>
        <p:txBody>
          <a:bodyPr wrap="none" rtlCol="0">
            <a:spAutoFit/>
          </a:bodyPr>
          <a:lstStyle/>
          <a:p>
            <a:r>
              <a:rPr lang="en-GB" dirty="0" smtClean="0">
                <a:solidFill>
                  <a:srgbClr val="C00000"/>
                </a:solidFill>
              </a:rPr>
              <a:t>little difference after 0.03%</a:t>
            </a:r>
            <a:endParaRPr lang="en-GB" dirty="0">
              <a:solidFill>
                <a:srgbClr val="C00000"/>
              </a:solidFill>
            </a:endParaRPr>
          </a:p>
        </p:txBody>
      </p:sp>
      <p:pic>
        <p:nvPicPr>
          <p:cNvPr id="28" name="Picture 2 1" descr="C:\Users\Guillaume Work\Dropbox\Defense-slides\images\BSS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3 2"/>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10</a:t>
            </a:r>
            <a:endParaRPr lang="en-US" dirty="0">
              <a:solidFill>
                <a:srgbClr val="7030A0"/>
              </a:solidFill>
            </a:endParaRPr>
          </a:p>
        </p:txBody>
      </p:sp>
      <p:pic>
        <p:nvPicPr>
          <p:cNvPr id="3" name="Picture 2"/>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169998" y="3123858"/>
            <a:ext cx="2879009" cy="287036"/>
          </a:xfrm>
          <a:prstGeom prst="rect">
            <a:avLst/>
          </a:prstGeom>
        </p:spPr>
      </p:pic>
      <p:pic>
        <p:nvPicPr>
          <p:cNvPr id="10" name="Picture 9"/>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221311" y="3556302"/>
            <a:ext cx="1388192" cy="252952"/>
          </a:xfrm>
          <a:prstGeom prst="rect">
            <a:avLst/>
          </a:prstGeom>
        </p:spPr>
      </p:pic>
    </p:spTree>
    <p:extLst>
      <p:ext uri="{BB962C8B-B14F-4D97-AF65-F5344CB8AC3E}">
        <p14:creationId xmlns:p14="http://schemas.microsoft.com/office/powerpoint/2010/main" val="3058926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50792" cy="334962"/>
          </a:xfrm>
        </p:spPr>
        <p:txBody>
          <a:bodyPr>
            <a:normAutofit fontScale="90000"/>
          </a:bodyPr>
          <a:lstStyle/>
          <a:p>
            <a:r>
              <a:rPr lang="en-GB" noProof="0" dirty="0" smtClean="0"/>
              <a:t>Histogram-SLAM</a:t>
            </a:r>
            <a:endParaRPr lang="en-GB" noProof="0" dirty="0"/>
          </a:p>
        </p:txBody>
      </p:sp>
      <p:grpSp>
        <p:nvGrpSpPr>
          <p:cNvPr id="20" name="Group 19"/>
          <p:cNvGrpSpPr/>
          <p:nvPr/>
        </p:nvGrpSpPr>
        <p:grpSpPr>
          <a:xfrm>
            <a:off x="877621" y="3712890"/>
            <a:ext cx="3719999" cy="2916510"/>
            <a:chOff x="4343401" y="-304800"/>
            <a:chExt cx="3719999" cy="2916510"/>
          </a:xfrm>
        </p:grpSpPr>
        <p:pic>
          <p:nvPicPr>
            <p:cNvPr id="1027" name="Picture 3 1" descr="E:\Users\Gullaume work\MatlabWorkSpace\DiscreteMultipleBelief\Thesis_plots\Figures\presentation\joint_0.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1" y="-178290"/>
              <a:ext cx="3719999" cy="279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1"/>
            <p:cNvPicPr>
              <a:picLocks noChangeAspect="1"/>
            </p:cNvPicPr>
            <p:nvPr>
              <p:custDataLst>
                <p:tags r:id="rId25"/>
              </p:custDataLst>
            </p:nvPr>
          </p:nvPicPr>
          <p:blipFill>
            <a:blip r:embed="rId29" cstate="print">
              <a:extLst>
                <a:ext uri="{28A0092B-C50C-407E-A947-70E740481C1C}">
                  <a14:useLocalDpi xmlns:a14="http://schemas.microsoft.com/office/drawing/2010/main" val="0"/>
                </a:ext>
              </a:extLst>
            </a:blip>
            <a:stretch>
              <a:fillRect/>
            </a:stretch>
          </p:blipFill>
          <p:spPr>
            <a:xfrm>
              <a:off x="5584569" y="-304800"/>
              <a:ext cx="1237662" cy="253019"/>
            </a:xfrm>
            <a:prstGeom prst="rect">
              <a:avLst/>
            </a:prstGeom>
          </p:spPr>
        </p:pic>
      </p:grpSp>
      <p:grpSp>
        <p:nvGrpSpPr>
          <p:cNvPr id="26" name="Group 25"/>
          <p:cNvGrpSpPr/>
          <p:nvPr/>
        </p:nvGrpSpPr>
        <p:grpSpPr>
          <a:xfrm>
            <a:off x="877818" y="3717654"/>
            <a:ext cx="3720001" cy="2911746"/>
            <a:chOff x="-3049647" y="5294086"/>
            <a:chExt cx="3720001" cy="2911746"/>
          </a:xfrm>
        </p:grpSpPr>
        <p:pic>
          <p:nvPicPr>
            <p:cNvPr id="1028" name="Picture 4 1" descr="C:\Users\Guillaume Work\Dropbox\Defense-slides\images\ch5\joint_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049647" y="5415832"/>
              <a:ext cx="3720001" cy="279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custDataLst>
                <p:tags r:id="rId24"/>
              </p:custDataLst>
            </p:nvPr>
          </p:nvPicPr>
          <p:blipFill>
            <a:blip r:embed="rId31" cstate="print">
              <a:extLst>
                <a:ext uri="{28A0092B-C50C-407E-A947-70E740481C1C}">
                  <a14:useLocalDpi xmlns:a14="http://schemas.microsoft.com/office/drawing/2010/main" val="0"/>
                </a:ext>
              </a:extLst>
            </a:blip>
            <a:stretch>
              <a:fillRect/>
            </a:stretch>
          </p:blipFill>
          <p:spPr>
            <a:xfrm>
              <a:off x="-1992907" y="5294086"/>
              <a:ext cx="1568417" cy="253019"/>
            </a:xfrm>
            <a:prstGeom prst="rect">
              <a:avLst/>
            </a:prstGeom>
          </p:spPr>
        </p:pic>
      </p:grpSp>
      <p:grpSp>
        <p:nvGrpSpPr>
          <p:cNvPr id="29" name="Group 28"/>
          <p:cNvGrpSpPr/>
          <p:nvPr/>
        </p:nvGrpSpPr>
        <p:grpSpPr>
          <a:xfrm>
            <a:off x="877620" y="3712890"/>
            <a:ext cx="3719999" cy="2911746"/>
            <a:chOff x="3200401" y="5047208"/>
            <a:chExt cx="3719999" cy="2911746"/>
          </a:xfrm>
        </p:grpSpPr>
        <p:pic>
          <p:nvPicPr>
            <p:cNvPr id="1029" name="Picture 5 1" descr="C:\Users\Guillaume Work\Dropbox\Defense-slides\images\ch5\joint_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200401" y="5168954"/>
              <a:ext cx="3719999" cy="279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custDataLst>
                <p:tags r:id="rId23"/>
              </p:custDataLst>
            </p:nvPr>
          </p:nvPicPr>
          <p:blipFill>
            <a:blip r:embed="rId33" cstate="print">
              <a:extLst>
                <a:ext uri="{28A0092B-C50C-407E-A947-70E740481C1C}">
                  <a14:useLocalDpi xmlns:a14="http://schemas.microsoft.com/office/drawing/2010/main" val="0"/>
                </a:ext>
              </a:extLst>
            </a:blip>
            <a:stretch>
              <a:fillRect/>
            </a:stretch>
          </p:blipFill>
          <p:spPr>
            <a:xfrm>
              <a:off x="4090237" y="5047208"/>
              <a:ext cx="1940323" cy="253019"/>
            </a:xfrm>
            <a:prstGeom prst="rect">
              <a:avLst/>
            </a:prstGeom>
          </p:spPr>
        </p:pic>
      </p:grpSp>
      <p:grpSp>
        <p:nvGrpSpPr>
          <p:cNvPr id="32" name="Group 31"/>
          <p:cNvGrpSpPr/>
          <p:nvPr/>
        </p:nvGrpSpPr>
        <p:grpSpPr>
          <a:xfrm>
            <a:off x="877818" y="3717654"/>
            <a:ext cx="3720002" cy="2911746"/>
            <a:chOff x="5022298" y="3775010"/>
            <a:chExt cx="3720002" cy="2911746"/>
          </a:xfrm>
        </p:grpSpPr>
        <p:pic>
          <p:nvPicPr>
            <p:cNvPr id="1030" name="Picture 6 2" descr="C:\Users\Guillaume Work\Dropbox\Defense-slides\images\ch5\joint_2.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022298" y="3896756"/>
              <a:ext cx="3720002" cy="279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custDataLst>
                <p:tags r:id="rId22"/>
              </p:custDataLst>
            </p:nvPr>
          </p:nvPicPr>
          <p:blipFill>
            <a:blip r:embed="rId35" cstate="print">
              <a:extLst>
                <a:ext uri="{28A0092B-C50C-407E-A947-70E740481C1C}">
                  <a14:useLocalDpi xmlns:a14="http://schemas.microsoft.com/office/drawing/2010/main" val="0"/>
                </a:ext>
              </a:extLst>
            </a:blip>
            <a:stretch>
              <a:fillRect/>
            </a:stretch>
          </p:blipFill>
          <p:spPr>
            <a:xfrm>
              <a:off x="5924094" y="3775010"/>
              <a:ext cx="2097316" cy="253019"/>
            </a:xfrm>
            <a:prstGeom prst="rect">
              <a:avLst/>
            </a:prstGeom>
          </p:spPr>
        </p:pic>
      </p:grpSp>
      <p:grpSp>
        <p:nvGrpSpPr>
          <p:cNvPr id="35" name="Group 34"/>
          <p:cNvGrpSpPr/>
          <p:nvPr/>
        </p:nvGrpSpPr>
        <p:grpSpPr>
          <a:xfrm>
            <a:off x="877821" y="3710397"/>
            <a:ext cx="3719999" cy="2911746"/>
            <a:chOff x="9840287" y="-140870"/>
            <a:chExt cx="3719999" cy="2911746"/>
          </a:xfrm>
        </p:grpSpPr>
        <p:pic>
          <p:nvPicPr>
            <p:cNvPr id="1031" name="Picture 7 2" descr="C:\Users\Guillaume Work\Dropbox\Defense-slides\images\ch5\joint_3.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840287" y="-19124"/>
              <a:ext cx="3719999" cy="279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custDataLst>
                <p:tags r:id="rId21"/>
              </p:custDataLst>
            </p:nvPr>
          </p:nvPicPr>
          <p:blipFill>
            <a:blip r:embed="rId37" cstate="print">
              <a:extLst>
                <a:ext uri="{28A0092B-C50C-407E-A947-70E740481C1C}">
                  <a14:useLocalDpi xmlns:a14="http://schemas.microsoft.com/office/drawing/2010/main" val="0"/>
                </a:ext>
              </a:extLst>
            </a:blip>
            <a:stretch>
              <a:fillRect/>
            </a:stretch>
          </p:blipFill>
          <p:spPr>
            <a:xfrm>
              <a:off x="10572368" y="-140870"/>
              <a:ext cx="2255835" cy="253019"/>
            </a:xfrm>
            <a:prstGeom prst="rect">
              <a:avLst/>
            </a:prstGeom>
          </p:spPr>
        </p:pic>
      </p:grpSp>
      <p:grpSp>
        <p:nvGrpSpPr>
          <p:cNvPr id="37" name="Group 36"/>
          <p:cNvGrpSpPr/>
          <p:nvPr/>
        </p:nvGrpSpPr>
        <p:grpSpPr>
          <a:xfrm>
            <a:off x="1676400" y="4038600"/>
            <a:ext cx="2266950" cy="2284415"/>
            <a:chOff x="5334000" y="965985"/>
            <a:chExt cx="2266950" cy="2284415"/>
          </a:xfrm>
        </p:grpSpPr>
        <p:sp>
          <p:nvSpPr>
            <p:cNvPr id="58" name="Rectangle 57"/>
            <p:cNvSpPr/>
            <p:nvPr/>
          </p:nvSpPr>
          <p:spPr>
            <a:xfrm>
              <a:off x="5334000" y="2005587"/>
              <a:ext cx="2266950" cy="220026"/>
            </a:xfrm>
            <a:prstGeom prst="rect">
              <a:avLst/>
            </a:prstGeom>
            <a:solidFill>
              <a:srgbClr val="2D19FF">
                <a:alpha val="20000"/>
              </a:srgbClr>
            </a:solidFill>
            <a:ln>
              <a:solidFill>
                <a:srgbClr val="2D1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rot="16200000">
              <a:off x="5325268" y="1998180"/>
              <a:ext cx="2284415" cy="220026"/>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4549689" y="2129530"/>
            <a:ext cx="1605609" cy="1624247"/>
            <a:chOff x="4950270" y="1957844"/>
            <a:chExt cx="1605609" cy="1624247"/>
          </a:xfrm>
        </p:grpSpPr>
        <p:pic>
          <p:nvPicPr>
            <p:cNvPr id="60" name="Picture 59"/>
            <p:cNvPicPr>
              <a:picLocks noChangeAspect="1"/>
            </p:cNvPicPr>
            <p:nvPr>
              <p:custDataLst>
                <p:tags r:id="rId19"/>
              </p:custDataLst>
            </p:nvPr>
          </p:nvPicPr>
          <p:blipFill>
            <a:blip r:embed="rId38" cstate="print">
              <a:extLst>
                <a:ext uri="{28A0092B-C50C-407E-A947-70E740481C1C}">
                  <a14:useLocalDpi xmlns:a14="http://schemas.microsoft.com/office/drawing/2010/main" val="0"/>
                </a:ext>
              </a:extLst>
            </a:blip>
            <a:stretch>
              <a:fillRect/>
            </a:stretch>
          </p:blipFill>
          <p:spPr>
            <a:xfrm>
              <a:off x="6379070" y="3399185"/>
              <a:ext cx="176809" cy="182906"/>
            </a:xfrm>
            <a:prstGeom prst="rect">
              <a:avLst/>
            </a:prstGeom>
          </p:spPr>
        </p:pic>
        <p:pic>
          <p:nvPicPr>
            <p:cNvPr id="61" name="Picture 60"/>
            <p:cNvPicPr>
              <a:picLocks noChangeAspect="1"/>
            </p:cNvPicPr>
            <p:nvPr>
              <p:custDataLst>
                <p:tags r:id="rId20"/>
              </p:custDataLst>
            </p:nvPr>
          </p:nvPicPr>
          <p:blipFill>
            <a:blip r:embed="rId39" cstate="print">
              <a:extLst>
                <a:ext uri="{28A0092B-C50C-407E-A947-70E740481C1C}">
                  <a14:useLocalDpi xmlns:a14="http://schemas.microsoft.com/office/drawing/2010/main" val="0"/>
                </a:ext>
              </a:extLst>
            </a:blip>
            <a:stretch>
              <a:fillRect/>
            </a:stretch>
          </p:blipFill>
          <p:spPr>
            <a:xfrm>
              <a:off x="4950270" y="1957844"/>
              <a:ext cx="251495" cy="221011"/>
            </a:xfrm>
            <a:prstGeom prst="rect">
              <a:avLst/>
            </a:prstGeom>
          </p:spPr>
        </p:pic>
      </p:grpSp>
      <p:pic>
        <p:nvPicPr>
          <p:cNvPr id="83" name="Picture 2 2" descr="C:\Users\Guillaume Work\Dropbox\Defense-slides\images\ch5\likelihood_zero.pn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5017698" y="1231551"/>
            <a:ext cx="2276358" cy="22748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 2" descr="C:\Users\Guillaume Work\Dropbox\Defense-slides\images\ch5\likelihood_one.pn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017698" y="1227070"/>
            <a:ext cx="2275199" cy="2275200"/>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p:cNvGrpSpPr/>
          <p:nvPr/>
        </p:nvGrpSpPr>
        <p:grpSpPr>
          <a:xfrm>
            <a:off x="7383552" y="1202640"/>
            <a:ext cx="312648" cy="2304252"/>
            <a:chOff x="8504462" y="1500194"/>
            <a:chExt cx="366757" cy="3039803"/>
          </a:xfrm>
        </p:grpSpPr>
        <p:grpSp>
          <p:nvGrpSpPr>
            <p:cNvPr id="86" name="Group 85"/>
            <p:cNvGrpSpPr/>
            <p:nvPr/>
          </p:nvGrpSpPr>
          <p:grpSpPr>
            <a:xfrm>
              <a:off x="8504462" y="1500194"/>
              <a:ext cx="152400" cy="3033706"/>
              <a:chOff x="8504462" y="1502601"/>
              <a:chExt cx="152400" cy="3051743"/>
            </a:xfrm>
          </p:grpSpPr>
          <p:sp>
            <p:nvSpPr>
              <p:cNvPr id="89" name="Rectangle 88"/>
              <p:cNvSpPr/>
              <p:nvPr/>
            </p:nvSpPr>
            <p:spPr>
              <a:xfrm>
                <a:off x="8504462" y="1502601"/>
                <a:ext cx="152400" cy="152825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p:cNvSpPr/>
              <p:nvPr/>
            </p:nvSpPr>
            <p:spPr>
              <a:xfrm>
                <a:off x="8504462" y="3026091"/>
                <a:ext cx="152400" cy="152825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7" name="Picture 86"/>
            <p:cNvPicPr>
              <a:picLocks noChangeAspect="1"/>
            </p:cNvPicPr>
            <p:nvPr>
              <p:custDataLst>
                <p:tags r:id="rId17"/>
              </p:custDataLst>
            </p:nvPr>
          </p:nvPicPr>
          <p:blipFill>
            <a:blip r:embed="rId42" cstate="print">
              <a:extLst>
                <a:ext uri="{28A0092B-C50C-407E-A947-70E740481C1C}">
                  <a14:useLocalDpi xmlns:a14="http://schemas.microsoft.com/office/drawing/2010/main" val="0"/>
                </a:ext>
              </a:extLst>
            </a:blip>
            <a:stretch>
              <a:fillRect/>
            </a:stretch>
          </p:blipFill>
          <p:spPr>
            <a:xfrm>
              <a:off x="8763000" y="1500194"/>
              <a:ext cx="83832" cy="167663"/>
            </a:xfrm>
            <a:prstGeom prst="rect">
              <a:avLst/>
            </a:prstGeom>
          </p:spPr>
        </p:pic>
        <p:pic>
          <p:nvPicPr>
            <p:cNvPr id="88" name="Picture 87"/>
            <p:cNvPicPr>
              <a:picLocks noChangeAspect="1"/>
            </p:cNvPicPr>
            <p:nvPr>
              <p:custDataLst>
                <p:tags r:id="rId18"/>
              </p:custDataLst>
            </p:nvPr>
          </p:nvPicPr>
          <p:blipFill>
            <a:blip r:embed="rId43" cstate="print">
              <a:extLst>
                <a:ext uri="{28A0092B-C50C-407E-A947-70E740481C1C}">
                  <a14:useLocalDpi xmlns:a14="http://schemas.microsoft.com/office/drawing/2010/main" val="0"/>
                </a:ext>
              </a:extLst>
            </a:blip>
            <a:stretch>
              <a:fillRect/>
            </a:stretch>
          </p:blipFill>
          <p:spPr>
            <a:xfrm>
              <a:off x="8763000" y="4366237"/>
              <a:ext cx="108219" cy="173760"/>
            </a:xfrm>
            <a:prstGeom prst="rect">
              <a:avLst/>
            </a:prstGeom>
          </p:spPr>
        </p:pic>
      </p:grpSp>
      <p:pic>
        <p:nvPicPr>
          <p:cNvPr id="93" name="Picture 92"/>
          <p:cNvPicPr>
            <a:picLocks noChangeAspect="1"/>
          </p:cNvPicPr>
          <p:nvPr>
            <p:custDataLst>
              <p:tags r:id="rId1"/>
            </p:custDataLst>
          </p:nvPr>
        </p:nvPicPr>
        <p:blipFill>
          <a:blip r:embed="rId44" cstate="print">
            <a:extLst>
              <a:ext uri="{28A0092B-C50C-407E-A947-70E740481C1C}">
                <a14:useLocalDpi xmlns:a14="http://schemas.microsoft.com/office/drawing/2010/main" val="0"/>
              </a:ext>
            </a:extLst>
          </a:blip>
          <a:stretch>
            <a:fillRect/>
          </a:stretch>
        </p:blipFill>
        <p:spPr>
          <a:xfrm>
            <a:off x="5301760" y="874518"/>
            <a:ext cx="1720837" cy="253019"/>
          </a:xfrm>
          <a:prstGeom prst="rect">
            <a:avLst/>
          </a:prstGeom>
        </p:spPr>
      </p:pic>
      <p:pic>
        <p:nvPicPr>
          <p:cNvPr id="94" name="Picture 93"/>
          <p:cNvPicPr>
            <a:picLocks noChangeAspect="1"/>
          </p:cNvPicPr>
          <p:nvPr>
            <p:custDataLst>
              <p:tags r:id="rId2"/>
            </p:custDataLst>
          </p:nvPr>
        </p:nvPicPr>
        <p:blipFill>
          <a:blip r:embed="rId45" cstate="print">
            <a:extLst>
              <a:ext uri="{28A0092B-C50C-407E-A947-70E740481C1C}">
                <a14:useLocalDpi xmlns:a14="http://schemas.microsoft.com/office/drawing/2010/main" val="0"/>
              </a:ext>
            </a:extLst>
          </a:blip>
          <a:stretch>
            <a:fillRect/>
          </a:stretch>
        </p:blipFill>
        <p:spPr>
          <a:xfrm>
            <a:off x="5301760" y="878101"/>
            <a:ext cx="1720837" cy="253019"/>
          </a:xfrm>
          <a:prstGeom prst="rect">
            <a:avLst/>
          </a:prstGeom>
        </p:spPr>
      </p:pic>
      <p:grpSp>
        <p:nvGrpSpPr>
          <p:cNvPr id="96" name="Group 95"/>
          <p:cNvGrpSpPr/>
          <p:nvPr/>
        </p:nvGrpSpPr>
        <p:grpSpPr>
          <a:xfrm>
            <a:off x="1222663" y="4997896"/>
            <a:ext cx="1605609" cy="1624247"/>
            <a:chOff x="4950270" y="1957844"/>
            <a:chExt cx="1605609" cy="1624247"/>
          </a:xfrm>
        </p:grpSpPr>
        <p:pic>
          <p:nvPicPr>
            <p:cNvPr id="97" name="Picture 96"/>
            <p:cNvPicPr>
              <a:picLocks noChangeAspect="1"/>
            </p:cNvPicPr>
            <p:nvPr>
              <p:custDataLst>
                <p:tags r:id="rId15"/>
              </p:custDataLst>
            </p:nvPr>
          </p:nvPicPr>
          <p:blipFill>
            <a:blip r:embed="rId38" cstate="print">
              <a:extLst>
                <a:ext uri="{28A0092B-C50C-407E-A947-70E740481C1C}">
                  <a14:useLocalDpi xmlns:a14="http://schemas.microsoft.com/office/drawing/2010/main" val="0"/>
                </a:ext>
              </a:extLst>
            </a:blip>
            <a:stretch>
              <a:fillRect/>
            </a:stretch>
          </p:blipFill>
          <p:spPr>
            <a:xfrm>
              <a:off x="6379070" y="3399185"/>
              <a:ext cx="176809" cy="182906"/>
            </a:xfrm>
            <a:prstGeom prst="rect">
              <a:avLst/>
            </a:prstGeom>
          </p:spPr>
        </p:pic>
        <p:pic>
          <p:nvPicPr>
            <p:cNvPr id="98" name="Picture 97"/>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a:off x="4950270" y="1957844"/>
              <a:ext cx="251495" cy="221011"/>
            </a:xfrm>
            <a:prstGeom prst="rect">
              <a:avLst/>
            </a:prstGeom>
          </p:spPr>
        </p:pic>
      </p:grpSp>
      <p:pic>
        <p:nvPicPr>
          <p:cNvPr id="40" name="Picture 39"/>
          <p:cNvPicPr>
            <a:picLocks noChangeAspect="1"/>
          </p:cNvPicPr>
          <p:nvPr>
            <p:custDataLst>
              <p:tags r:id="rId3"/>
            </p:custDataLst>
          </p:nvPr>
        </p:nvPicPr>
        <p:blipFill>
          <a:blip r:embed="rId46" cstate="print">
            <a:extLst>
              <a:ext uri="{28A0092B-C50C-407E-A947-70E740481C1C}">
                <a14:useLocalDpi xmlns:a14="http://schemas.microsoft.com/office/drawing/2010/main" val="0"/>
              </a:ext>
            </a:extLst>
          </a:blip>
          <a:stretch>
            <a:fillRect/>
          </a:stretch>
        </p:blipFill>
        <p:spPr>
          <a:xfrm>
            <a:off x="228600" y="2155973"/>
            <a:ext cx="774316" cy="209684"/>
          </a:xfrm>
          <a:prstGeom prst="rect">
            <a:avLst/>
          </a:prstGeom>
        </p:spPr>
      </p:pic>
      <p:pic>
        <p:nvPicPr>
          <p:cNvPr id="39" name="Picture 38"/>
          <p:cNvPicPr>
            <a:picLocks noChangeAspect="1"/>
          </p:cNvPicPr>
          <p:nvPr>
            <p:custDataLst>
              <p:tags r:id="rId4"/>
            </p:custDataLst>
          </p:nvPr>
        </p:nvPicPr>
        <p:blipFill>
          <a:blip r:embed="rId47" cstate="print">
            <a:extLst>
              <a:ext uri="{28A0092B-C50C-407E-A947-70E740481C1C}">
                <a14:useLocalDpi xmlns:a14="http://schemas.microsoft.com/office/drawing/2010/main" val="0"/>
              </a:ext>
            </a:extLst>
          </a:blip>
          <a:stretch>
            <a:fillRect/>
          </a:stretch>
        </p:blipFill>
        <p:spPr>
          <a:xfrm>
            <a:off x="228600" y="1797412"/>
            <a:ext cx="869053" cy="209684"/>
          </a:xfrm>
          <a:prstGeom prst="rect">
            <a:avLst/>
          </a:prstGeom>
        </p:spPr>
      </p:pic>
      <p:pic>
        <p:nvPicPr>
          <p:cNvPr id="105" name="Picture 104"/>
          <p:cNvPicPr>
            <a:picLocks noChangeAspect="1"/>
          </p:cNvPicPr>
          <p:nvPr>
            <p:custDataLst>
              <p:tags r:id="rId5"/>
            </p:custDataLst>
          </p:nvPr>
        </p:nvPicPr>
        <p:blipFill>
          <a:blip r:embed="rId48" cstate="print">
            <a:extLst>
              <a:ext uri="{28A0092B-C50C-407E-A947-70E740481C1C}">
                <a14:useLocalDpi xmlns:a14="http://schemas.microsoft.com/office/drawing/2010/main" val="0"/>
              </a:ext>
            </a:extLst>
          </a:blip>
          <a:stretch>
            <a:fillRect/>
          </a:stretch>
        </p:blipFill>
        <p:spPr>
          <a:xfrm>
            <a:off x="4508957" y="4191000"/>
            <a:ext cx="2426548" cy="253019"/>
          </a:xfrm>
          <a:prstGeom prst="rect">
            <a:avLst/>
          </a:prstGeom>
        </p:spPr>
      </p:pic>
      <p:sp>
        <p:nvSpPr>
          <p:cNvPr id="107" name="TextBox 106"/>
          <p:cNvSpPr txBox="1"/>
          <p:nvPr/>
        </p:nvSpPr>
        <p:spPr>
          <a:xfrm>
            <a:off x="4376888" y="5911335"/>
            <a:ext cx="3845476" cy="369332"/>
          </a:xfrm>
          <a:prstGeom prst="rect">
            <a:avLst/>
          </a:prstGeom>
          <a:noFill/>
        </p:spPr>
        <p:txBody>
          <a:bodyPr wrap="none" rtlCol="0">
            <a:spAutoFit/>
          </a:bodyPr>
          <a:lstStyle/>
          <a:p>
            <a:r>
              <a:rPr lang="en-GB" b="1" dirty="0" smtClean="0">
                <a:solidFill>
                  <a:srgbClr val="C00000"/>
                </a:solidFill>
              </a:rPr>
              <a:t>Exponential space &amp; time complexity !</a:t>
            </a:r>
            <a:endParaRPr lang="en-GB" b="1" dirty="0">
              <a:solidFill>
                <a:srgbClr val="C00000"/>
              </a:solidFill>
            </a:endParaRPr>
          </a:p>
        </p:txBody>
      </p:sp>
      <p:pic>
        <p:nvPicPr>
          <p:cNvPr id="64" name="Picture 2 1" descr="C:\Users\Guillaume Work\Dropbox\Defense-slides\images\BSSE.pn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sp>
        <p:nvSpPr>
          <p:cNvPr id="65" name="Slide Number Placeholder 3 2"/>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2</a:t>
            </a:r>
            <a:endParaRPr lang="en-US" dirty="0">
              <a:solidFill>
                <a:srgbClr val="7030A0"/>
              </a:solidFill>
            </a:endParaRPr>
          </a:p>
        </p:txBody>
      </p:sp>
      <p:grpSp>
        <p:nvGrpSpPr>
          <p:cNvPr id="6" name="Group 5"/>
          <p:cNvGrpSpPr/>
          <p:nvPr/>
        </p:nvGrpSpPr>
        <p:grpSpPr>
          <a:xfrm>
            <a:off x="1676400" y="6400994"/>
            <a:ext cx="2285861" cy="181120"/>
            <a:chOff x="1676400" y="6400994"/>
            <a:chExt cx="2285861" cy="181120"/>
          </a:xfrm>
        </p:grpSpPr>
        <p:pic>
          <p:nvPicPr>
            <p:cNvPr id="3" name="Picture 2 3"/>
            <p:cNvPicPr>
              <a:picLocks noChangeAspect="1"/>
            </p:cNvPicPr>
            <p:nvPr>
              <p:custDataLst>
                <p:tags r:id="rId13"/>
              </p:custDataLst>
            </p:nvPr>
          </p:nvPicPr>
          <p:blipFill>
            <a:blip r:embed="rId50" cstate="print">
              <a:extLst>
                <a:ext uri="{28A0092B-C50C-407E-A947-70E740481C1C}">
                  <a14:useLocalDpi xmlns:a14="http://schemas.microsoft.com/office/drawing/2010/main" val="0"/>
                </a:ext>
              </a:extLst>
            </a:blip>
            <a:stretch>
              <a:fillRect/>
            </a:stretch>
          </p:blipFill>
          <p:spPr>
            <a:xfrm>
              <a:off x="1676400" y="6408400"/>
              <a:ext cx="108190" cy="173714"/>
            </a:xfrm>
            <a:prstGeom prst="rect">
              <a:avLst/>
            </a:prstGeom>
          </p:spPr>
        </p:pic>
        <p:pic>
          <p:nvPicPr>
            <p:cNvPr id="5" name="Picture 4"/>
            <p:cNvPicPr>
              <a:picLocks noChangeAspect="1"/>
            </p:cNvPicPr>
            <p:nvPr>
              <p:custDataLst>
                <p:tags r:id="rId14"/>
              </p:custDataLst>
            </p:nvPr>
          </p:nvPicPr>
          <p:blipFill>
            <a:blip r:embed="rId51" cstate="print">
              <a:extLst>
                <a:ext uri="{28A0092B-C50C-407E-A947-70E740481C1C}">
                  <a14:useLocalDpi xmlns:a14="http://schemas.microsoft.com/office/drawing/2010/main" val="0"/>
                </a:ext>
              </a:extLst>
            </a:blip>
            <a:stretch>
              <a:fillRect/>
            </a:stretch>
          </p:blipFill>
          <p:spPr>
            <a:xfrm>
              <a:off x="3739786" y="6400994"/>
              <a:ext cx="222475" cy="175238"/>
            </a:xfrm>
            <a:prstGeom prst="rect">
              <a:avLst/>
            </a:prstGeom>
          </p:spPr>
        </p:pic>
      </p:grpSp>
      <p:grpSp>
        <p:nvGrpSpPr>
          <p:cNvPr id="7" name="Group 6"/>
          <p:cNvGrpSpPr/>
          <p:nvPr/>
        </p:nvGrpSpPr>
        <p:grpSpPr>
          <a:xfrm>
            <a:off x="1319835" y="4040868"/>
            <a:ext cx="222475" cy="2282148"/>
            <a:chOff x="1319835" y="4040868"/>
            <a:chExt cx="222475" cy="2282148"/>
          </a:xfrm>
        </p:grpSpPr>
        <p:pic>
          <p:nvPicPr>
            <p:cNvPr id="63" name="Picture 62"/>
            <p:cNvPicPr>
              <a:picLocks noChangeAspect="1"/>
            </p:cNvPicPr>
            <p:nvPr>
              <p:custDataLst>
                <p:tags r:id="rId11"/>
              </p:custDataLst>
            </p:nvPr>
          </p:nvPicPr>
          <p:blipFill>
            <a:blip r:embed="rId51" cstate="print">
              <a:extLst>
                <a:ext uri="{28A0092B-C50C-407E-A947-70E740481C1C}">
                  <a14:useLocalDpi xmlns:a14="http://schemas.microsoft.com/office/drawing/2010/main" val="0"/>
                </a:ext>
              </a:extLst>
            </a:blip>
            <a:stretch>
              <a:fillRect/>
            </a:stretch>
          </p:blipFill>
          <p:spPr>
            <a:xfrm>
              <a:off x="1319835" y="4040868"/>
              <a:ext cx="222475" cy="175238"/>
            </a:xfrm>
            <a:prstGeom prst="rect">
              <a:avLst/>
            </a:prstGeom>
          </p:spPr>
        </p:pic>
        <p:pic>
          <p:nvPicPr>
            <p:cNvPr id="66" name="Picture 2 3"/>
            <p:cNvPicPr>
              <a:picLocks noChangeAspect="1"/>
            </p:cNvPicPr>
            <p:nvPr>
              <p:custDataLst>
                <p:tags r:id="rId12"/>
              </p:custDataLst>
            </p:nvPr>
          </p:nvPicPr>
          <p:blipFill>
            <a:blip r:embed="rId50" cstate="print">
              <a:extLst>
                <a:ext uri="{28A0092B-C50C-407E-A947-70E740481C1C}">
                  <a14:useLocalDpi xmlns:a14="http://schemas.microsoft.com/office/drawing/2010/main" val="0"/>
                </a:ext>
              </a:extLst>
            </a:blip>
            <a:stretch>
              <a:fillRect/>
            </a:stretch>
          </p:blipFill>
          <p:spPr>
            <a:xfrm>
              <a:off x="1434120" y="6149302"/>
              <a:ext cx="108190" cy="173714"/>
            </a:xfrm>
            <a:prstGeom prst="rect">
              <a:avLst/>
            </a:prstGeom>
          </p:spPr>
        </p:pic>
      </p:grpSp>
      <p:grpSp>
        <p:nvGrpSpPr>
          <p:cNvPr id="8" name="Group 7"/>
          <p:cNvGrpSpPr/>
          <p:nvPr/>
        </p:nvGrpSpPr>
        <p:grpSpPr>
          <a:xfrm>
            <a:off x="4715438" y="1229749"/>
            <a:ext cx="2589670" cy="2539488"/>
            <a:chOff x="4715438" y="1229749"/>
            <a:chExt cx="2589670" cy="2539488"/>
          </a:xfrm>
        </p:grpSpPr>
        <p:grpSp>
          <p:nvGrpSpPr>
            <p:cNvPr id="67" name="Group 66"/>
            <p:cNvGrpSpPr/>
            <p:nvPr/>
          </p:nvGrpSpPr>
          <p:grpSpPr>
            <a:xfrm>
              <a:off x="5019247" y="3588117"/>
              <a:ext cx="2285861" cy="181120"/>
              <a:chOff x="1676400" y="6400994"/>
              <a:chExt cx="2285861" cy="181120"/>
            </a:xfrm>
          </p:grpSpPr>
          <p:pic>
            <p:nvPicPr>
              <p:cNvPr id="68" name="Picture 2 3"/>
              <p:cNvPicPr>
                <a:picLocks noChangeAspect="1"/>
              </p:cNvPicPr>
              <p:nvPr>
                <p:custDataLst>
                  <p:tags r:id="rId9"/>
                </p:custDataLst>
              </p:nvPr>
            </p:nvPicPr>
            <p:blipFill>
              <a:blip r:embed="rId50" cstate="print">
                <a:extLst>
                  <a:ext uri="{28A0092B-C50C-407E-A947-70E740481C1C}">
                    <a14:useLocalDpi xmlns:a14="http://schemas.microsoft.com/office/drawing/2010/main" val="0"/>
                  </a:ext>
                </a:extLst>
              </a:blip>
              <a:stretch>
                <a:fillRect/>
              </a:stretch>
            </p:blipFill>
            <p:spPr>
              <a:xfrm>
                <a:off x="1676400" y="6408400"/>
                <a:ext cx="108190" cy="173714"/>
              </a:xfrm>
              <a:prstGeom prst="rect">
                <a:avLst/>
              </a:prstGeom>
            </p:spPr>
          </p:pic>
          <p:pic>
            <p:nvPicPr>
              <p:cNvPr id="69" name="Picture 68"/>
              <p:cNvPicPr>
                <a:picLocks noChangeAspect="1"/>
              </p:cNvPicPr>
              <p:nvPr>
                <p:custDataLst>
                  <p:tags r:id="rId10"/>
                </p:custDataLst>
              </p:nvPr>
            </p:nvPicPr>
            <p:blipFill>
              <a:blip r:embed="rId51" cstate="print">
                <a:extLst>
                  <a:ext uri="{28A0092B-C50C-407E-A947-70E740481C1C}">
                    <a14:useLocalDpi xmlns:a14="http://schemas.microsoft.com/office/drawing/2010/main" val="0"/>
                  </a:ext>
                </a:extLst>
              </a:blip>
              <a:stretch>
                <a:fillRect/>
              </a:stretch>
            </p:blipFill>
            <p:spPr>
              <a:xfrm>
                <a:off x="3739786" y="6400994"/>
                <a:ext cx="222475" cy="175238"/>
              </a:xfrm>
              <a:prstGeom prst="rect">
                <a:avLst/>
              </a:prstGeom>
            </p:spPr>
          </p:pic>
        </p:grpSp>
        <p:grpSp>
          <p:nvGrpSpPr>
            <p:cNvPr id="73" name="Group 72"/>
            <p:cNvGrpSpPr/>
            <p:nvPr/>
          </p:nvGrpSpPr>
          <p:grpSpPr>
            <a:xfrm>
              <a:off x="4715438" y="1229749"/>
              <a:ext cx="222475" cy="2282148"/>
              <a:chOff x="1319835" y="4040868"/>
              <a:chExt cx="222475" cy="2282148"/>
            </a:xfrm>
          </p:grpSpPr>
          <p:pic>
            <p:nvPicPr>
              <p:cNvPr id="74" name="Picture 73"/>
              <p:cNvPicPr>
                <a:picLocks noChangeAspect="1"/>
              </p:cNvPicPr>
              <p:nvPr>
                <p:custDataLst>
                  <p:tags r:id="rId7"/>
                </p:custDataLst>
              </p:nvPr>
            </p:nvPicPr>
            <p:blipFill>
              <a:blip r:embed="rId51" cstate="print">
                <a:extLst>
                  <a:ext uri="{28A0092B-C50C-407E-A947-70E740481C1C}">
                    <a14:useLocalDpi xmlns:a14="http://schemas.microsoft.com/office/drawing/2010/main" val="0"/>
                  </a:ext>
                </a:extLst>
              </a:blip>
              <a:stretch>
                <a:fillRect/>
              </a:stretch>
            </p:blipFill>
            <p:spPr>
              <a:xfrm>
                <a:off x="1319835" y="4040868"/>
                <a:ext cx="222475" cy="175238"/>
              </a:xfrm>
              <a:prstGeom prst="rect">
                <a:avLst/>
              </a:prstGeom>
            </p:spPr>
          </p:pic>
          <p:pic>
            <p:nvPicPr>
              <p:cNvPr id="75" name="Picture 2 3"/>
              <p:cNvPicPr>
                <a:picLocks noChangeAspect="1"/>
              </p:cNvPicPr>
              <p:nvPr>
                <p:custDataLst>
                  <p:tags r:id="rId8"/>
                </p:custDataLst>
              </p:nvPr>
            </p:nvPicPr>
            <p:blipFill>
              <a:blip r:embed="rId50" cstate="print">
                <a:extLst>
                  <a:ext uri="{28A0092B-C50C-407E-A947-70E740481C1C}">
                    <a14:useLocalDpi xmlns:a14="http://schemas.microsoft.com/office/drawing/2010/main" val="0"/>
                  </a:ext>
                </a:extLst>
              </a:blip>
              <a:stretch>
                <a:fillRect/>
              </a:stretch>
            </p:blipFill>
            <p:spPr>
              <a:xfrm>
                <a:off x="1434120" y="6149302"/>
                <a:ext cx="108190" cy="173714"/>
              </a:xfrm>
              <a:prstGeom prst="rect">
                <a:avLst/>
              </a:prstGeom>
            </p:spPr>
          </p:pic>
        </p:grpSp>
      </p:grpSp>
      <p:pic>
        <p:nvPicPr>
          <p:cNvPr id="70" name="Picture 69"/>
          <p:cNvPicPr>
            <a:picLocks noChangeAspect="1"/>
          </p:cNvPicPr>
          <p:nvPr>
            <p:custDataLst>
              <p:tags r:id="rId6"/>
            </p:custDataLst>
          </p:nvPr>
        </p:nvPicPr>
        <p:blipFill>
          <a:blip r:embed="rId52" cstate="print">
            <a:extLst>
              <a:ext uri="{28A0092B-C50C-407E-A947-70E740481C1C}">
                <a14:useLocalDpi xmlns:a14="http://schemas.microsoft.com/office/drawing/2010/main" val="0"/>
              </a:ext>
            </a:extLst>
          </a:blip>
          <a:stretch>
            <a:fillRect/>
          </a:stretch>
        </p:blipFill>
        <p:spPr>
          <a:xfrm>
            <a:off x="2091795" y="851741"/>
            <a:ext cx="732108" cy="216000"/>
          </a:xfrm>
          <a:prstGeom prst="rect">
            <a:avLst/>
          </a:prstGeom>
        </p:spPr>
      </p:pic>
      <p:sp>
        <p:nvSpPr>
          <p:cNvPr id="9" name="Right Arrow 8"/>
          <p:cNvSpPr/>
          <p:nvPr/>
        </p:nvSpPr>
        <p:spPr>
          <a:xfrm rot="16200000">
            <a:off x="729848" y="5053825"/>
            <a:ext cx="559537" cy="2511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ight Arrow 71"/>
          <p:cNvSpPr/>
          <p:nvPr/>
        </p:nvSpPr>
        <p:spPr>
          <a:xfrm>
            <a:off x="2943438" y="846177"/>
            <a:ext cx="559537" cy="2511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460400" y="1179837"/>
            <a:ext cx="2554434" cy="2448000"/>
          </a:xfrm>
          <a:prstGeom prst="rect">
            <a:avLst/>
          </a:prstGeom>
        </p:spPr>
      </p:pic>
      <p:pic>
        <p:nvPicPr>
          <p:cNvPr id="12" name="Picture 11"/>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451621" y="1184622"/>
            <a:ext cx="2542154" cy="2448000"/>
          </a:xfrm>
          <a:prstGeom prst="rect">
            <a:avLst/>
          </a:prstGeom>
        </p:spPr>
      </p:pic>
      <p:pic>
        <p:nvPicPr>
          <p:cNvPr id="17" name="Picture 16"/>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468870" y="1209150"/>
            <a:ext cx="2549593" cy="2445887"/>
          </a:xfrm>
          <a:prstGeom prst="rect">
            <a:avLst/>
          </a:prstGeom>
        </p:spPr>
      </p:pic>
      <p:pic>
        <p:nvPicPr>
          <p:cNvPr id="16" name="Picture 15"/>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1440201" y="1225740"/>
            <a:ext cx="2543732" cy="2448000"/>
          </a:xfrm>
          <a:prstGeom prst="rect">
            <a:avLst/>
          </a:prstGeom>
        </p:spPr>
      </p:pic>
      <p:pic>
        <p:nvPicPr>
          <p:cNvPr id="14" name="Picture 13"/>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1426933" y="1227941"/>
            <a:ext cx="2535410" cy="2445834"/>
          </a:xfrm>
          <a:prstGeom prst="rect">
            <a:avLst/>
          </a:prstGeom>
        </p:spPr>
      </p:pic>
    </p:spTree>
    <p:extLst>
      <p:ext uri="{BB962C8B-B14F-4D97-AF65-F5344CB8AC3E}">
        <p14:creationId xmlns:p14="http://schemas.microsoft.com/office/powerpoint/2010/main" val="1475642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9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17"/>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2"/>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6"/>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animBg="1"/>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701662" y="1889558"/>
            <a:ext cx="928438" cy="40514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0" y="274638"/>
            <a:ext cx="5867400" cy="334962"/>
          </a:xfrm>
        </p:spPr>
        <p:txBody>
          <a:bodyPr>
            <a:normAutofit fontScale="90000"/>
          </a:bodyPr>
          <a:lstStyle/>
          <a:p>
            <a:r>
              <a:rPr lang="en-GB" noProof="0" dirty="0" smtClean="0"/>
              <a:t>Measurement Likelihood Memory Filter (MLMF)</a:t>
            </a:r>
            <a:endParaRPr lang="en-GB" noProof="0" dirty="0"/>
          </a:p>
        </p:txBody>
      </p:sp>
      <p:pic>
        <p:nvPicPr>
          <p:cNvPr id="36" name="Picture 35"/>
          <p:cNvPicPr>
            <a:picLocks noChangeAspect="1"/>
          </p:cNvPicPr>
          <p:nvPr>
            <p:custDataLst>
              <p:tags r:id="rId1"/>
            </p:custDataLst>
          </p:nvPr>
        </p:nvPicPr>
        <p:blipFill>
          <a:blip r:embed="rId16" cstate="print">
            <a:extLst>
              <a:ext uri="{28A0092B-C50C-407E-A947-70E740481C1C}">
                <a14:useLocalDpi xmlns:a14="http://schemas.microsoft.com/office/drawing/2010/main" val="0"/>
              </a:ext>
            </a:extLst>
          </a:blip>
          <a:stretch>
            <a:fillRect/>
          </a:stretch>
        </p:blipFill>
        <p:spPr>
          <a:xfrm>
            <a:off x="701662" y="1965624"/>
            <a:ext cx="2182673" cy="253019"/>
          </a:xfrm>
          <a:prstGeom prst="rect">
            <a:avLst/>
          </a:prstGeom>
        </p:spPr>
      </p:pic>
      <p:sp>
        <p:nvSpPr>
          <p:cNvPr id="48" name="TextBox 47"/>
          <p:cNvSpPr txBox="1"/>
          <p:nvPr/>
        </p:nvSpPr>
        <p:spPr>
          <a:xfrm>
            <a:off x="469900" y="914012"/>
            <a:ext cx="1782604" cy="369332"/>
          </a:xfrm>
          <a:prstGeom prst="rect">
            <a:avLst/>
          </a:prstGeom>
          <a:noFill/>
        </p:spPr>
        <p:txBody>
          <a:bodyPr wrap="none" rtlCol="0">
            <a:spAutoFit/>
          </a:bodyPr>
          <a:lstStyle/>
          <a:p>
            <a:r>
              <a:rPr lang="en-GB" b="1" dirty="0" smtClean="0">
                <a:solidFill>
                  <a:srgbClr val="0070C0"/>
                </a:solidFill>
              </a:rPr>
              <a:t>Histogram-SLAM</a:t>
            </a:r>
            <a:endParaRPr lang="en-GB" b="1" dirty="0">
              <a:solidFill>
                <a:srgbClr val="0070C0"/>
              </a:solidFill>
            </a:endParaRPr>
          </a:p>
        </p:txBody>
      </p:sp>
      <p:sp>
        <p:nvSpPr>
          <p:cNvPr id="49" name="TextBox 48"/>
          <p:cNvSpPr txBox="1"/>
          <p:nvPr/>
        </p:nvSpPr>
        <p:spPr>
          <a:xfrm>
            <a:off x="469900" y="3491961"/>
            <a:ext cx="1410964" cy="369332"/>
          </a:xfrm>
          <a:prstGeom prst="rect">
            <a:avLst/>
          </a:prstGeom>
          <a:noFill/>
        </p:spPr>
        <p:txBody>
          <a:bodyPr wrap="none" rtlCol="0">
            <a:spAutoFit/>
          </a:bodyPr>
          <a:lstStyle/>
          <a:p>
            <a:r>
              <a:rPr lang="en-GB" b="1" dirty="0" smtClean="0">
                <a:solidFill>
                  <a:srgbClr val="0070C0"/>
                </a:solidFill>
              </a:rPr>
              <a:t>MLMF-SLAM</a:t>
            </a:r>
            <a:endParaRPr lang="en-GB" b="1" dirty="0">
              <a:solidFill>
                <a:srgbClr val="0070C0"/>
              </a:solidFill>
            </a:endParaRPr>
          </a:p>
        </p:txBody>
      </p:sp>
      <p:sp>
        <p:nvSpPr>
          <p:cNvPr id="51" name="Rectangle 50"/>
          <p:cNvSpPr/>
          <p:nvPr/>
        </p:nvSpPr>
        <p:spPr>
          <a:xfrm>
            <a:off x="2252504" y="914012"/>
            <a:ext cx="2202334" cy="338554"/>
          </a:xfrm>
          <a:prstGeom prst="rect">
            <a:avLst/>
          </a:prstGeom>
        </p:spPr>
        <p:txBody>
          <a:bodyPr wrap="none">
            <a:spAutoFit/>
          </a:bodyPr>
          <a:lstStyle/>
          <a:p>
            <a:r>
              <a:rPr lang="en-GB" sz="1600" b="1" dirty="0" smtClean="0">
                <a:solidFill>
                  <a:srgbClr val="C00000"/>
                </a:solidFill>
              </a:rPr>
              <a:t>value parameterisation </a:t>
            </a:r>
            <a:endParaRPr lang="en-GB" sz="1600" b="1" dirty="0">
              <a:solidFill>
                <a:srgbClr val="C00000"/>
              </a:solidFill>
            </a:endParaRPr>
          </a:p>
        </p:txBody>
      </p:sp>
      <p:sp>
        <p:nvSpPr>
          <p:cNvPr id="52" name="Rectangle 51"/>
          <p:cNvSpPr/>
          <p:nvPr/>
        </p:nvSpPr>
        <p:spPr>
          <a:xfrm>
            <a:off x="2086248" y="3488836"/>
            <a:ext cx="2609304" cy="338554"/>
          </a:xfrm>
          <a:prstGeom prst="rect">
            <a:avLst/>
          </a:prstGeom>
        </p:spPr>
        <p:txBody>
          <a:bodyPr wrap="none">
            <a:spAutoFit/>
          </a:bodyPr>
          <a:lstStyle/>
          <a:p>
            <a:r>
              <a:rPr lang="en-GB" sz="1600" b="1" dirty="0" smtClean="0">
                <a:solidFill>
                  <a:srgbClr val="C00000"/>
                </a:solidFill>
              </a:rPr>
              <a:t>functional parameterisation </a:t>
            </a:r>
            <a:endParaRPr lang="en-GB" sz="1600" b="1" dirty="0">
              <a:solidFill>
                <a:srgbClr val="C00000"/>
              </a:solidFill>
            </a:endParaRPr>
          </a:p>
        </p:txBody>
      </p:sp>
      <p:grpSp>
        <p:nvGrpSpPr>
          <p:cNvPr id="3" name="Group 2"/>
          <p:cNvGrpSpPr/>
          <p:nvPr/>
        </p:nvGrpSpPr>
        <p:grpSpPr>
          <a:xfrm>
            <a:off x="-1164469" y="9042674"/>
            <a:ext cx="5812799" cy="985632"/>
            <a:chOff x="114300" y="4424568"/>
            <a:chExt cx="5812799" cy="985632"/>
          </a:xfrm>
        </p:grpSpPr>
        <p:pic>
          <p:nvPicPr>
            <p:cNvPr id="11" name="Picture 10"/>
            <p:cNvPicPr>
              <a:picLocks noChangeAspect="1"/>
            </p:cNvPicPr>
            <p:nvPr>
              <p:custDataLst>
                <p:tags r:id="rId12"/>
              </p:custDataLst>
            </p:nvPr>
          </p:nvPicPr>
          <p:blipFill>
            <a:blip r:embed="rId17" cstate="print">
              <a:extLst>
                <a:ext uri="{28A0092B-C50C-407E-A947-70E740481C1C}">
                  <a14:useLocalDpi xmlns:a14="http://schemas.microsoft.com/office/drawing/2010/main" val="0"/>
                </a:ext>
              </a:extLst>
            </a:blip>
            <a:stretch>
              <a:fillRect/>
            </a:stretch>
          </p:blipFill>
          <p:spPr>
            <a:xfrm>
              <a:off x="207638" y="4994852"/>
              <a:ext cx="2885334" cy="253019"/>
            </a:xfrm>
            <a:prstGeom prst="rect">
              <a:avLst/>
            </a:prstGeom>
          </p:spPr>
        </p:pic>
        <p:pic>
          <p:nvPicPr>
            <p:cNvPr id="14" name="Picture 13 1"/>
            <p:cNvPicPr>
              <a:picLocks noChangeAspect="1"/>
            </p:cNvPicPr>
            <p:nvPr>
              <p:custDataLst>
                <p:tags r:id="rId13"/>
              </p:custDataLst>
            </p:nvPr>
          </p:nvPicPr>
          <p:blipFill>
            <a:blip r:embed="rId18" cstate="print">
              <a:extLst>
                <a:ext uri="{28A0092B-C50C-407E-A947-70E740481C1C}">
                  <a14:useLocalDpi xmlns:a14="http://schemas.microsoft.com/office/drawing/2010/main" val="0"/>
                </a:ext>
              </a:extLst>
            </a:blip>
            <a:stretch>
              <a:fillRect/>
            </a:stretch>
          </p:blipFill>
          <p:spPr>
            <a:xfrm>
              <a:off x="3297831" y="4832524"/>
              <a:ext cx="2629268" cy="577676"/>
            </a:xfrm>
            <a:prstGeom prst="rect">
              <a:avLst/>
            </a:prstGeom>
          </p:spPr>
        </p:pic>
        <p:sp>
          <p:nvSpPr>
            <p:cNvPr id="85" name="TextBox 84"/>
            <p:cNvSpPr txBox="1"/>
            <p:nvPr/>
          </p:nvSpPr>
          <p:spPr>
            <a:xfrm>
              <a:off x="114300" y="4424568"/>
              <a:ext cx="3499356" cy="369332"/>
            </a:xfrm>
            <a:prstGeom prst="rect">
              <a:avLst/>
            </a:prstGeom>
            <a:noFill/>
          </p:spPr>
          <p:txBody>
            <a:bodyPr wrap="none" rtlCol="0">
              <a:spAutoFit/>
            </a:bodyPr>
            <a:lstStyle/>
            <a:p>
              <a:r>
                <a:rPr lang="en-GB" b="1" dirty="0" smtClean="0">
                  <a:solidFill>
                    <a:srgbClr val="0070C0"/>
                  </a:solidFill>
                </a:rPr>
                <a:t>Measurement likelihood memory:</a:t>
              </a:r>
              <a:endParaRPr lang="en-GB" b="1" dirty="0">
                <a:solidFill>
                  <a:srgbClr val="0070C0"/>
                </a:solidFill>
              </a:endParaRPr>
            </a:p>
          </p:txBody>
        </p:sp>
      </p:grpSp>
      <p:pic>
        <p:nvPicPr>
          <p:cNvPr id="80" name="Picture 2 1" descr="C:\Users\Guillaume Work\Dropbox\Defense-slides\images\BSSE.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sp>
        <p:nvSpPr>
          <p:cNvPr id="81" name="Slide Number Placeholder 3 2"/>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3</a:t>
            </a:r>
            <a:endParaRPr lang="en-US" dirty="0">
              <a:solidFill>
                <a:srgbClr val="7030A0"/>
              </a:solidFill>
            </a:endParaRPr>
          </a:p>
        </p:txBody>
      </p:sp>
      <p:sp>
        <p:nvSpPr>
          <p:cNvPr id="83" name="Rectangle 82"/>
          <p:cNvSpPr/>
          <p:nvPr/>
        </p:nvSpPr>
        <p:spPr>
          <a:xfrm>
            <a:off x="449489" y="4000532"/>
            <a:ext cx="1258564" cy="40514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custDataLst>
              <p:tags r:id="rId2"/>
            </p:custDataLst>
          </p:nvPr>
        </p:nvPicPr>
        <p:blipFill>
          <a:blip r:embed="rId20" cstate="print">
            <a:extLst>
              <a:ext uri="{28A0092B-C50C-407E-A947-70E740481C1C}">
                <a14:useLocalDpi xmlns:a14="http://schemas.microsoft.com/office/drawing/2010/main" val="0"/>
              </a:ext>
            </a:extLst>
          </a:blip>
          <a:stretch>
            <a:fillRect/>
          </a:stretch>
        </p:blipFill>
        <p:spPr>
          <a:xfrm>
            <a:off x="3816846" y="4074981"/>
            <a:ext cx="2502094" cy="259047"/>
          </a:xfrm>
          <a:prstGeom prst="rect">
            <a:avLst/>
          </a:prstGeom>
        </p:spPr>
      </p:pic>
      <p:pic>
        <p:nvPicPr>
          <p:cNvPr id="155" name="Picture 154"/>
          <p:cNvPicPr>
            <a:picLocks noChangeAspect="1"/>
          </p:cNvPicPr>
          <p:nvPr>
            <p:custDataLst>
              <p:tags r:id="rId3"/>
            </p:custDataLst>
          </p:nvPr>
        </p:nvPicPr>
        <p:blipFill>
          <a:blip r:embed="rId21" cstate="print">
            <a:extLst>
              <a:ext uri="{28A0092B-C50C-407E-A947-70E740481C1C}">
                <a14:useLocalDpi xmlns:a14="http://schemas.microsoft.com/office/drawing/2010/main" val="0"/>
              </a:ext>
            </a:extLst>
          </a:blip>
          <a:stretch>
            <a:fillRect/>
          </a:stretch>
        </p:blipFill>
        <p:spPr>
          <a:xfrm>
            <a:off x="457477" y="4068442"/>
            <a:ext cx="3224700" cy="234848"/>
          </a:xfrm>
          <a:prstGeom prst="rect">
            <a:avLst/>
          </a:prstGeom>
        </p:spPr>
      </p:pic>
      <p:pic>
        <p:nvPicPr>
          <p:cNvPr id="28" name="Picture 27"/>
          <p:cNvPicPr>
            <a:picLocks noChangeAspect="1"/>
          </p:cNvPicPr>
          <p:nvPr>
            <p:custDataLst>
              <p:tags r:id="rId4"/>
            </p:custDataLst>
          </p:nvPr>
        </p:nvPicPr>
        <p:blipFill>
          <a:blip r:embed="rId22" cstate="print">
            <a:extLst>
              <a:ext uri="{28A0092B-C50C-407E-A947-70E740481C1C}">
                <a14:useLocalDpi xmlns:a14="http://schemas.microsoft.com/office/drawing/2010/main" val="0"/>
              </a:ext>
            </a:extLst>
          </a:blip>
          <a:stretch>
            <a:fillRect/>
          </a:stretch>
        </p:blipFill>
        <p:spPr>
          <a:xfrm>
            <a:off x="6431491" y="4090304"/>
            <a:ext cx="2537142" cy="252952"/>
          </a:xfrm>
          <a:prstGeom prst="rect">
            <a:avLst/>
          </a:prstGeom>
        </p:spPr>
      </p:pic>
      <p:grpSp>
        <p:nvGrpSpPr>
          <p:cNvPr id="9" name="Group 8"/>
          <p:cNvGrpSpPr/>
          <p:nvPr/>
        </p:nvGrpSpPr>
        <p:grpSpPr>
          <a:xfrm>
            <a:off x="6356559" y="3304666"/>
            <a:ext cx="2629268" cy="616198"/>
            <a:chOff x="6356559" y="3304666"/>
            <a:chExt cx="2629268" cy="616198"/>
          </a:xfrm>
        </p:grpSpPr>
        <p:pic>
          <p:nvPicPr>
            <p:cNvPr id="37" name="Picture 36"/>
            <p:cNvPicPr>
              <a:picLocks noChangeAspect="1"/>
            </p:cNvPicPr>
            <p:nvPr>
              <p:custDataLst>
                <p:tags r:id="rId10"/>
              </p:custDataLst>
            </p:nvPr>
          </p:nvPicPr>
          <p:blipFill>
            <a:blip r:embed="rId18" cstate="print">
              <a:extLst>
                <a:ext uri="{28A0092B-C50C-407E-A947-70E740481C1C}">
                  <a14:useLocalDpi xmlns:a14="http://schemas.microsoft.com/office/drawing/2010/main" val="0"/>
                </a:ext>
              </a:extLst>
            </a:blip>
            <a:stretch>
              <a:fillRect/>
            </a:stretch>
          </p:blipFill>
          <p:spPr>
            <a:xfrm>
              <a:off x="6356559" y="3304666"/>
              <a:ext cx="2629268" cy="577676"/>
            </a:xfrm>
            <a:prstGeom prst="rect">
              <a:avLst/>
            </a:prstGeom>
          </p:spPr>
        </p:pic>
        <p:pic>
          <p:nvPicPr>
            <p:cNvPr id="38" name="Picture 37"/>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7645573" y="3861435"/>
              <a:ext cx="169143" cy="59429"/>
            </a:xfrm>
            <a:prstGeom prst="rect">
              <a:avLst/>
            </a:prstGeom>
          </p:spPr>
        </p:pic>
      </p:grpSp>
      <p:pic>
        <p:nvPicPr>
          <p:cNvPr id="41" name="Picture 4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912393" y="4647598"/>
            <a:ext cx="1742400" cy="1742400"/>
          </a:xfrm>
          <a:prstGeom prst="rect">
            <a:avLst/>
          </a:prstGeom>
        </p:spPr>
      </p:pic>
      <p:pic>
        <p:nvPicPr>
          <p:cNvPr id="42" name="Picture 4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103342" y="4649357"/>
            <a:ext cx="1737902" cy="1742400"/>
          </a:xfrm>
          <a:prstGeom prst="rect">
            <a:avLst/>
          </a:prstGeom>
        </p:spPr>
      </p:pic>
      <p:pic>
        <p:nvPicPr>
          <p:cNvPr id="32" name="Picture 7 2 2" descr="C:\Users\Guillaume Work\Dropbox\Defense-slides\images\ch5\joint_3.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71800" y="1283344"/>
            <a:ext cx="2878061" cy="21585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4423487" y="3308034"/>
            <a:ext cx="210915" cy="218186"/>
          </a:xfrm>
          <a:prstGeom prst="rect">
            <a:avLst/>
          </a:prstGeom>
        </p:spPr>
      </p:pic>
      <p:pic>
        <p:nvPicPr>
          <p:cNvPr id="34" name="Picture 33"/>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3212165" y="2140258"/>
            <a:ext cx="300005" cy="263638"/>
          </a:xfrm>
          <a:prstGeom prst="rect">
            <a:avLst/>
          </a:prstGeom>
        </p:spPr>
      </p:pic>
      <p:cxnSp>
        <p:nvCxnSpPr>
          <p:cNvPr id="35" name="Straight Arrow Connector 34"/>
          <p:cNvCxnSpPr/>
          <p:nvPr/>
        </p:nvCxnSpPr>
        <p:spPr>
          <a:xfrm flipH="1">
            <a:off x="5258169" y="1743519"/>
            <a:ext cx="685800" cy="2530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9" name="Picture 38"/>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tretch>
            <a:fillRect/>
          </a:stretch>
        </p:blipFill>
        <p:spPr>
          <a:xfrm>
            <a:off x="6037743" y="1568642"/>
            <a:ext cx="504381" cy="248381"/>
          </a:xfrm>
          <a:prstGeom prst="rect">
            <a:avLst/>
          </a:prstGeom>
        </p:spPr>
      </p:pic>
      <p:pic>
        <p:nvPicPr>
          <p:cNvPr id="40" name="Picture 39"/>
          <p:cNvPicPr>
            <a:picLocks noChangeAspect="1"/>
          </p:cNvPicPr>
          <p:nvPr>
            <p:custDataLst>
              <p:tags r:id="rId8"/>
            </p:custDataLst>
          </p:nvPr>
        </p:nvPicPr>
        <p:blipFill>
          <a:blip r:embed="rId30" cstate="print">
            <a:extLst>
              <a:ext uri="{28A0092B-C50C-407E-A947-70E740481C1C}">
                <a14:useLocalDpi xmlns:a14="http://schemas.microsoft.com/office/drawing/2010/main" val="0"/>
              </a:ext>
            </a:extLst>
          </a:blip>
          <a:stretch>
            <a:fillRect/>
          </a:stretch>
        </p:blipFill>
        <p:spPr>
          <a:xfrm>
            <a:off x="4377920" y="1122599"/>
            <a:ext cx="125422" cy="259934"/>
          </a:xfrm>
          <a:prstGeom prst="rect">
            <a:avLst/>
          </a:prstGeom>
        </p:spPr>
      </p:pic>
      <p:pic>
        <p:nvPicPr>
          <p:cNvPr id="43" name="Picture 42"/>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5436902" y="2309505"/>
            <a:ext cx="81798" cy="201767"/>
          </a:xfrm>
          <a:prstGeom prst="rect">
            <a:avLst/>
          </a:prstGeom>
        </p:spPr>
      </p:pic>
    </p:spTree>
    <p:extLst>
      <p:ext uri="{BB962C8B-B14F-4D97-AF65-F5344CB8AC3E}">
        <p14:creationId xmlns:p14="http://schemas.microsoft.com/office/powerpoint/2010/main" val="100653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701662" y="1889558"/>
            <a:ext cx="928438" cy="40514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0" y="274638"/>
            <a:ext cx="5867400" cy="334962"/>
          </a:xfrm>
        </p:spPr>
        <p:txBody>
          <a:bodyPr>
            <a:normAutofit fontScale="90000"/>
          </a:bodyPr>
          <a:lstStyle/>
          <a:p>
            <a:r>
              <a:rPr lang="en-GB" noProof="0" dirty="0" smtClean="0"/>
              <a:t>Measurement Likelihood Memory Filter (MLMF)</a:t>
            </a:r>
            <a:endParaRPr lang="en-GB" noProof="0" dirty="0"/>
          </a:p>
        </p:txBody>
      </p:sp>
      <p:sp>
        <p:nvSpPr>
          <p:cNvPr id="48" name="TextBox 47"/>
          <p:cNvSpPr txBox="1"/>
          <p:nvPr/>
        </p:nvSpPr>
        <p:spPr>
          <a:xfrm>
            <a:off x="469900" y="914012"/>
            <a:ext cx="1782604" cy="369332"/>
          </a:xfrm>
          <a:prstGeom prst="rect">
            <a:avLst/>
          </a:prstGeom>
          <a:noFill/>
        </p:spPr>
        <p:txBody>
          <a:bodyPr wrap="none" rtlCol="0">
            <a:spAutoFit/>
          </a:bodyPr>
          <a:lstStyle/>
          <a:p>
            <a:r>
              <a:rPr lang="en-GB" b="1" dirty="0" smtClean="0">
                <a:solidFill>
                  <a:srgbClr val="0070C0"/>
                </a:solidFill>
              </a:rPr>
              <a:t>Histogram-SLAM</a:t>
            </a:r>
            <a:endParaRPr lang="en-GB" b="1" dirty="0">
              <a:solidFill>
                <a:srgbClr val="0070C0"/>
              </a:solidFill>
            </a:endParaRPr>
          </a:p>
        </p:txBody>
      </p:sp>
      <p:sp>
        <p:nvSpPr>
          <p:cNvPr id="49" name="TextBox 48"/>
          <p:cNvSpPr txBox="1"/>
          <p:nvPr/>
        </p:nvSpPr>
        <p:spPr>
          <a:xfrm>
            <a:off x="469900" y="3491961"/>
            <a:ext cx="1410964" cy="369332"/>
          </a:xfrm>
          <a:prstGeom prst="rect">
            <a:avLst/>
          </a:prstGeom>
          <a:noFill/>
        </p:spPr>
        <p:txBody>
          <a:bodyPr wrap="none" rtlCol="0">
            <a:spAutoFit/>
          </a:bodyPr>
          <a:lstStyle/>
          <a:p>
            <a:r>
              <a:rPr lang="en-GB" b="1" dirty="0" smtClean="0">
                <a:solidFill>
                  <a:srgbClr val="0070C0"/>
                </a:solidFill>
              </a:rPr>
              <a:t>MLMF-SLAM</a:t>
            </a:r>
            <a:endParaRPr lang="en-GB" b="1" dirty="0">
              <a:solidFill>
                <a:srgbClr val="0070C0"/>
              </a:solidFill>
            </a:endParaRPr>
          </a:p>
        </p:txBody>
      </p:sp>
      <p:sp>
        <p:nvSpPr>
          <p:cNvPr id="51" name="Rectangle 50"/>
          <p:cNvSpPr/>
          <p:nvPr/>
        </p:nvSpPr>
        <p:spPr>
          <a:xfrm>
            <a:off x="2252504" y="914012"/>
            <a:ext cx="2202334" cy="338554"/>
          </a:xfrm>
          <a:prstGeom prst="rect">
            <a:avLst/>
          </a:prstGeom>
        </p:spPr>
        <p:txBody>
          <a:bodyPr wrap="none">
            <a:spAutoFit/>
          </a:bodyPr>
          <a:lstStyle/>
          <a:p>
            <a:r>
              <a:rPr lang="en-GB" sz="1600" b="1" dirty="0" smtClean="0">
                <a:solidFill>
                  <a:srgbClr val="C00000"/>
                </a:solidFill>
              </a:rPr>
              <a:t>value parameterisation </a:t>
            </a:r>
            <a:endParaRPr lang="en-GB" sz="1600" b="1" dirty="0">
              <a:solidFill>
                <a:srgbClr val="C00000"/>
              </a:solidFill>
            </a:endParaRPr>
          </a:p>
        </p:txBody>
      </p:sp>
      <p:sp>
        <p:nvSpPr>
          <p:cNvPr id="52" name="Rectangle 51"/>
          <p:cNvSpPr/>
          <p:nvPr/>
        </p:nvSpPr>
        <p:spPr>
          <a:xfrm>
            <a:off x="2086248" y="3488836"/>
            <a:ext cx="2609304" cy="338554"/>
          </a:xfrm>
          <a:prstGeom prst="rect">
            <a:avLst/>
          </a:prstGeom>
        </p:spPr>
        <p:txBody>
          <a:bodyPr wrap="none">
            <a:spAutoFit/>
          </a:bodyPr>
          <a:lstStyle/>
          <a:p>
            <a:r>
              <a:rPr lang="en-GB" sz="1600" b="1" dirty="0" smtClean="0">
                <a:solidFill>
                  <a:srgbClr val="C00000"/>
                </a:solidFill>
              </a:rPr>
              <a:t>functional parameterisation </a:t>
            </a:r>
            <a:endParaRPr lang="en-GB" sz="1600" b="1" dirty="0">
              <a:solidFill>
                <a:srgbClr val="C00000"/>
              </a:solidFill>
            </a:endParaRPr>
          </a:p>
        </p:txBody>
      </p:sp>
      <p:grpSp>
        <p:nvGrpSpPr>
          <p:cNvPr id="3" name="Group 2"/>
          <p:cNvGrpSpPr/>
          <p:nvPr/>
        </p:nvGrpSpPr>
        <p:grpSpPr>
          <a:xfrm>
            <a:off x="-1164469" y="9042674"/>
            <a:ext cx="5812799" cy="985632"/>
            <a:chOff x="114300" y="4424568"/>
            <a:chExt cx="5812799" cy="985632"/>
          </a:xfrm>
        </p:grpSpPr>
        <p:pic>
          <p:nvPicPr>
            <p:cNvPr id="11" name="Picture 10"/>
            <p:cNvPicPr>
              <a:picLocks noChangeAspect="1"/>
            </p:cNvPicPr>
            <p:nvPr>
              <p:custDataLst>
                <p:tags r:id="rId24"/>
              </p:custDataLst>
            </p:nvPr>
          </p:nvPicPr>
          <p:blipFill>
            <a:blip r:embed="rId28" cstate="print">
              <a:extLst>
                <a:ext uri="{28A0092B-C50C-407E-A947-70E740481C1C}">
                  <a14:useLocalDpi xmlns:a14="http://schemas.microsoft.com/office/drawing/2010/main" val="0"/>
                </a:ext>
              </a:extLst>
            </a:blip>
            <a:stretch>
              <a:fillRect/>
            </a:stretch>
          </p:blipFill>
          <p:spPr>
            <a:xfrm>
              <a:off x="207638" y="4994852"/>
              <a:ext cx="2885334" cy="253019"/>
            </a:xfrm>
            <a:prstGeom prst="rect">
              <a:avLst/>
            </a:prstGeom>
          </p:spPr>
        </p:pic>
        <p:pic>
          <p:nvPicPr>
            <p:cNvPr id="14" name="Picture 13 1"/>
            <p:cNvPicPr>
              <a:picLocks noChangeAspect="1"/>
            </p:cNvPicPr>
            <p:nvPr>
              <p:custDataLst>
                <p:tags r:id="rId25"/>
              </p:custDataLst>
            </p:nvPr>
          </p:nvPicPr>
          <p:blipFill>
            <a:blip r:embed="rId29" cstate="print">
              <a:extLst>
                <a:ext uri="{28A0092B-C50C-407E-A947-70E740481C1C}">
                  <a14:useLocalDpi xmlns:a14="http://schemas.microsoft.com/office/drawing/2010/main" val="0"/>
                </a:ext>
              </a:extLst>
            </a:blip>
            <a:stretch>
              <a:fillRect/>
            </a:stretch>
          </p:blipFill>
          <p:spPr>
            <a:xfrm>
              <a:off x="3297831" y="4832524"/>
              <a:ext cx="2629268" cy="577676"/>
            </a:xfrm>
            <a:prstGeom prst="rect">
              <a:avLst/>
            </a:prstGeom>
          </p:spPr>
        </p:pic>
        <p:sp>
          <p:nvSpPr>
            <p:cNvPr id="85" name="TextBox 84"/>
            <p:cNvSpPr txBox="1"/>
            <p:nvPr/>
          </p:nvSpPr>
          <p:spPr>
            <a:xfrm>
              <a:off x="114300" y="4424568"/>
              <a:ext cx="3499356" cy="369332"/>
            </a:xfrm>
            <a:prstGeom prst="rect">
              <a:avLst/>
            </a:prstGeom>
            <a:noFill/>
          </p:spPr>
          <p:txBody>
            <a:bodyPr wrap="none" rtlCol="0">
              <a:spAutoFit/>
            </a:bodyPr>
            <a:lstStyle/>
            <a:p>
              <a:r>
                <a:rPr lang="en-GB" b="1" dirty="0" smtClean="0">
                  <a:solidFill>
                    <a:srgbClr val="0070C0"/>
                  </a:solidFill>
                </a:rPr>
                <a:t>Measurement likelihood memory:</a:t>
              </a:r>
              <a:endParaRPr lang="en-GB" b="1" dirty="0">
                <a:solidFill>
                  <a:srgbClr val="0070C0"/>
                </a:solidFill>
              </a:endParaRPr>
            </a:p>
          </p:txBody>
        </p:sp>
      </p:grpSp>
      <p:pic>
        <p:nvPicPr>
          <p:cNvPr id="80" name="Picture 2 1" descr="C:\Users\Guillaume Work\Dropbox\Defense-slides\images\BSSE.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sp>
        <p:nvSpPr>
          <p:cNvPr id="81" name="Slide Number Placeholder 3 2"/>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3</a:t>
            </a:r>
            <a:endParaRPr lang="en-US" dirty="0">
              <a:solidFill>
                <a:srgbClr val="7030A0"/>
              </a:solidFill>
            </a:endParaRPr>
          </a:p>
        </p:txBody>
      </p:sp>
      <p:sp>
        <p:nvSpPr>
          <p:cNvPr id="83" name="Rectangle 82"/>
          <p:cNvSpPr/>
          <p:nvPr/>
        </p:nvSpPr>
        <p:spPr>
          <a:xfrm>
            <a:off x="449489" y="4000532"/>
            <a:ext cx="1258564" cy="40514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custDataLst>
              <p:tags r:id="rId1"/>
            </p:custDataLst>
          </p:nvPr>
        </p:nvPicPr>
        <p:blipFill>
          <a:blip r:embed="rId31" cstate="print">
            <a:extLst>
              <a:ext uri="{28A0092B-C50C-407E-A947-70E740481C1C}">
                <a14:useLocalDpi xmlns:a14="http://schemas.microsoft.com/office/drawing/2010/main" val="0"/>
              </a:ext>
            </a:extLst>
          </a:blip>
          <a:stretch>
            <a:fillRect/>
          </a:stretch>
        </p:blipFill>
        <p:spPr>
          <a:xfrm>
            <a:off x="3816846" y="4074981"/>
            <a:ext cx="2502094" cy="259047"/>
          </a:xfrm>
          <a:prstGeom prst="rect">
            <a:avLst/>
          </a:prstGeom>
        </p:spPr>
      </p:pic>
      <p:pic>
        <p:nvPicPr>
          <p:cNvPr id="155" name="Picture 154"/>
          <p:cNvPicPr>
            <a:picLocks noChangeAspect="1"/>
          </p:cNvPicPr>
          <p:nvPr>
            <p:custDataLst>
              <p:tags r:id="rId2"/>
            </p:custDataLst>
          </p:nvPr>
        </p:nvPicPr>
        <p:blipFill>
          <a:blip r:embed="rId32" cstate="print">
            <a:extLst>
              <a:ext uri="{28A0092B-C50C-407E-A947-70E740481C1C}">
                <a14:useLocalDpi xmlns:a14="http://schemas.microsoft.com/office/drawing/2010/main" val="0"/>
              </a:ext>
            </a:extLst>
          </a:blip>
          <a:stretch>
            <a:fillRect/>
          </a:stretch>
        </p:blipFill>
        <p:spPr>
          <a:xfrm>
            <a:off x="457477" y="4068442"/>
            <a:ext cx="3224700" cy="234848"/>
          </a:xfrm>
          <a:prstGeom prst="rect">
            <a:avLst/>
          </a:prstGeom>
        </p:spPr>
      </p:pic>
      <p:pic>
        <p:nvPicPr>
          <p:cNvPr id="86" name="Picture 85"/>
          <p:cNvPicPr>
            <a:picLocks noChangeAspect="1"/>
          </p:cNvPicPr>
          <p:nvPr>
            <p:custDataLst>
              <p:tags r:id="rId3"/>
            </p:custDataLst>
          </p:nvPr>
        </p:nvPicPr>
        <p:blipFill>
          <a:blip r:embed="rId33" cstate="print">
            <a:extLst>
              <a:ext uri="{28A0092B-C50C-407E-A947-70E740481C1C}">
                <a14:useLocalDpi xmlns:a14="http://schemas.microsoft.com/office/drawing/2010/main" val="0"/>
              </a:ext>
            </a:extLst>
          </a:blip>
          <a:stretch>
            <a:fillRect/>
          </a:stretch>
        </p:blipFill>
        <p:spPr>
          <a:xfrm>
            <a:off x="1255744" y="6501521"/>
            <a:ext cx="210915" cy="218186"/>
          </a:xfrm>
          <a:prstGeom prst="rect">
            <a:avLst/>
          </a:prstGeom>
        </p:spPr>
      </p:pic>
      <p:pic>
        <p:nvPicPr>
          <p:cNvPr id="28" name="Picture 27"/>
          <p:cNvPicPr>
            <a:picLocks noChangeAspect="1"/>
          </p:cNvPicPr>
          <p:nvPr>
            <p:custDataLst>
              <p:tags r:id="rId4"/>
            </p:custDataLst>
          </p:nvPr>
        </p:nvPicPr>
        <p:blipFill>
          <a:blip r:embed="rId34" cstate="print">
            <a:extLst>
              <a:ext uri="{28A0092B-C50C-407E-A947-70E740481C1C}">
                <a14:useLocalDpi xmlns:a14="http://schemas.microsoft.com/office/drawing/2010/main" val="0"/>
              </a:ext>
            </a:extLst>
          </a:blip>
          <a:stretch>
            <a:fillRect/>
          </a:stretch>
        </p:blipFill>
        <p:spPr>
          <a:xfrm>
            <a:off x="6431491" y="4090304"/>
            <a:ext cx="2537142" cy="252952"/>
          </a:xfrm>
          <a:prstGeom prst="rect">
            <a:avLst/>
          </a:prstGeom>
        </p:spPr>
      </p:pic>
      <p:pic>
        <p:nvPicPr>
          <p:cNvPr id="13" name="Picture 12"/>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105402" y="4647598"/>
            <a:ext cx="1737901" cy="1742400"/>
          </a:xfrm>
          <a:prstGeom prst="rect">
            <a:avLst/>
          </a:prstGeom>
        </p:spPr>
      </p:pic>
      <p:pic>
        <p:nvPicPr>
          <p:cNvPr id="15" name="Picture 14"/>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108523" y="4658660"/>
            <a:ext cx="1742400" cy="1742400"/>
          </a:xfrm>
          <a:prstGeom prst="rect">
            <a:avLst/>
          </a:prstGeom>
        </p:spPr>
      </p:pic>
      <p:pic>
        <p:nvPicPr>
          <p:cNvPr id="16" name="Picture 15"/>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111538" y="4658660"/>
            <a:ext cx="1739385" cy="1742400"/>
          </a:xfrm>
          <a:prstGeom prst="rect">
            <a:avLst/>
          </a:prstGeom>
        </p:spPr>
      </p:pic>
      <p:pic>
        <p:nvPicPr>
          <p:cNvPr id="17" name="Picture 16"/>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9050000" y="-7011331"/>
            <a:ext cx="6858000" cy="6858000"/>
          </a:xfrm>
          <a:prstGeom prst="rect">
            <a:avLst/>
          </a:prstGeom>
        </p:spPr>
      </p:pic>
      <p:pic>
        <p:nvPicPr>
          <p:cNvPr id="20" name="Picture 1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9013174" y="7087531"/>
            <a:ext cx="1742400" cy="1742400"/>
          </a:xfrm>
          <a:prstGeom prst="rect">
            <a:avLst/>
          </a:prstGeom>
        </p:spPr>
      </p:pic>
      <p:pic>
        <p:nvPicPr>
          <p:cNvPr id="22" name="Picture 21"/>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758881" y="4647598"/>
            <a:ext cx="1742401" cy="1742400"/>
          </a:xfrm>
          <a:prstGeom prst="rect">
            <a:avLst/>
          </a:prstGeom>
        </p:spPr>
      </p:pic>
      <p:pic>
        <p:nvPicPr>
          <p:cNvPr id="23" name="Picture 22"/>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6498797" y="175844"/>
            <a:ext cx="4328169" cy="4319025"/>
          </a:xfrm>
          <a:prstGeom prst="rect">
            <a:avLst/>
          </a:prstGeom>
        </p:spPr>
      </p:pic>
      <p:pic>
        <p:nvPicPr>
          <p:cNvPr id="50" name="Picture 49"/>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45473" y="4675857"/>
            <a:ext cx="1742062" cy="1742062"/>
          </a:xfrm>
          <a:prstGeom prst="rect">
            <a:avLst/>
          </a:prstGeom>
        </p:spPr>
      </p:pic>
      <p:pic>
        <p:nvPicPr>
          <p:cNvPr id="53" name="Picture 52"/>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922148" y="4647936"/>
            <a:ext cx="1742062" cy="1742062"/>
          </a:xfrm>
          <a:prstGeom prst="rect">
            <a:avLst/>
          </a:prstGeom>
        </p:spPr>
      </p:pic>
      <p:pic>
        <p:nvPicPr>
          <p:cNvPr id="54" name="Picture 53"/>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6758881" y="4647598"/>
            <a:ext cx="1742400" cy="1742400"/>
          </a:xfrm>
          <a:prstGeom prst="rect">
            <a:avLst/>
          </a:prstGeom>
        </p:spPr>
      </p:pic>
      <p:pic>
        <p:nvPicPr>
          <p:cNvPr id="29" name="Picture 28"/>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45136" y="4674276"/>
            <a:ext cx="1742400" cy="1742400"/>
          </a:xfrm>
          <a:prstGeom prst="rect">
            <a:avLst/>
          </a:prstGeom>
        </p:spPr>
      </p:pic>
      <p:pic>
        <p:nvPicPr>
          <p:cNvPr id="30" name="Picture 29"/>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545135" y="4674276"/>
            <a:ext cx="1743917" cy="1742400"/>
          </a:xfrm>
          <a:prstGeom prst="rect">
            <a:avLst/>
          </a:prstGeom>
        </p:spPr>
      </p:pic>
      <p:pic>
        <p:nvPicPr>
          <p:cNvPr id="31" name="Picture 30"/>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6762105" y="4647598"/>
            <a:ext cx="1746089" cy="1742400"/>
          </a:xfrm>
          <a:prstGeom prst="rect">
            <a:avLst/>
          </a:prstGeom>
        </p:spPr>
      </p:pic>
      <p:pic>
        <p:nvPicPr>
          <p:cNvPr id="33" name="Picture 32"/>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757031" y="4647598"/>
            <a:ext cx="1742400" cy="1742400"/>
          </a:xfrm>
          <a:prstGeom prst="rect">
            <a:avLst/>
          </a:prstGeom>
        </p:spPr>
      </p:pic>
      <p:pic>
        <p:nvPicPr>
          <p:cNvPr id="19" name="Picture 18"/>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922148" y="4658660"/>
            <a:ext cx="1743912" cy="1742400"/>
          </a:xfrm>
          <a:prstGeom prst="rect">
            <a:avLst/>
          </a:prstGeom>
        </p:spPr>
      </p:pic>
      <p:pic>
        <p:nvPicPr>
          <p:cNvPr id="35" name="Picture 34"/>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6758881" y="4658660"/>
            <a:ext cx="1742400" cy="1742400"/>
          </a:xfrm>
          <a:prstGeom prst="rect">
            <a:avLst/>
          </a:prstGeom>
        </p:spPr>
      </p:pic>
      <p:pic>
        <p:nvPicPr>
          <p:cNvPr id="39" name="Picture 38"/>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3956" y="4674276"/>
            <a:ext cx="1742400" cy="1742400"/>
          </a:xfrm>
          <a:prstGeom prst="rect">
            <a:avLst/>
          </a:prstGeom>
        </p:spPr>
      </p:pic>
      <p:pic>
        <p:nvPicPr>
          <p:cNvPr id="60" name="Picture 5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4929768" y="4647598"/>
            <a:ext cx="1742400" cy="1742400"/>
          </a:xfrm>
          <a:prstGeom prst="rect">
            <a:avLst/>
          </a:prstGeom>
        </p:spPr>
      </p:pic>
      <p:pic>
        <p:nvPicPr>
          <p:cNvPr id="40" name="Picture 39"/>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543956" y="4674276"/>
            <a:ext cx="1742400" cy="1742400"/>
          </a:xfrm>
          <a:prstGeom prst="rect">
            <a:avLst/>
          </a:prstGeom>
        </p:spPr>
      </p:pic>
      <p:pic>
        <p:nvPicPr>
          <p:cNvPr id="63" name="Picture 62"/>
          <p:cNvPicPr>
            <a:picLocks noChangeAspect="1"/>
          </p:cNvPicPr>
          <p:nvPr>
            <p:custDataLst>
              <p:tags r:id="rId5"/>
            </p:custDataLst>
          </p:nvPr>
        </p:nvPicPr>
        <p:blipFill>
          <a:blip r:embed="rId52" cstate="print">
            <a:extLst>
              <a:ext uri="{28A0092B-C50C-407E-A947-70E740481C1C}">
                <a14:useLocalDpi xmlns:a14="http://schemas.microsoft.com/office/drawing/2010/main" val="0"/>
              </a:ext>
            </a:extLst>
          </a:blip>
          <a:stretch>
            <a:fillRect/>
          </a:stretch>
        </p:blipFill>
        <p:spPr>
          <a:xfrm>
            <a:off x="149484" y="5398041"/>
            <a:ext cx="300005" cy="263638"/>
          </a:xfrm>
          <a:prstGeom prst="rect">
            <a:avLst/>
          </a:prstGeom>
        </p:spPr>
      </p:pic>
      <p:pic>
        <p:nvPicPr>
          <p:cNvPr id="64" name="Picture 63"/>
          <p:cNvPicPr>
            <a:picLocks noChangeAspect="1"/>
          </p:cNvPicPr>
          <p:nvPr>
            <p:custDataLst>
              <p:tags r:id="rId6"/>
            </p:custDataLst>
          </p:nvPr>
        </p:nvPicPr>
        <p:blipFill>
          <a:blip r:embed="rId53" cstate="print">
            <a:extLst>
              <a:ext uri="{28A0092B-C50C-407E-A947-70E740481C1C}">
                <a14:useLocalDpi xmlns:a14="http://schemas.microsoft.com/office/drawing/2010/main" val="0"/>
              </a:ext>
            </a:extLst>
          </a:blip>
          <a:stretch>
            <a:fillRect/>
          </a:stretch>
        </p:blipFill>
        <p:spPr>
          <a:xfrm>
            <a:off x="701662" y="1965624"/>
            <a:ext cx="2182673" cy="253019"/>
          </a:xfrm>
          <a:prstGeom prst="rect">
            <a:avLst/>
          </a:prstGeom>
        </p:spPr>
      </p:pic>
      <p:pic>
        <p:nvPicPr>
          <p:cNvPr id="65" name="Picture 7 2 2" descr="C:\Users\Guillaume Work\Dropbox\Defense-slides\images\ch5\joint_3.png"/>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2971800" y="1283344"/>
            <a:ext cx="2878061" cy="215854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p:cNvPicPr>
            <a:picLocks noChangeAspect="1"/>
          </p:cNvPicPr>
          <p:nvPr>
            <p:custDataLst>
              <p:tags r:id="rId7"/>
            </p:custDataLst>
          </p:nvPr>
        </p:nvPicPr>
        <p:blipFill>
          <a:blip r:embed="rId33" cstate="print">
            <a:extLst>
              <a:ext uri="{28A0092B-C50C-407E-A947-70E740481C1C}">
                <a14:useLocalDpi xmlns:a14="http://schemas.microsoft.com/office/drawing/2010/main" val="0"/>
              </a:ext>
            </a:extLst>
          </a:blip>
          <a:stretch>
            <a:fillRect/>
          </a:stretch>
        </p:blipFill>
        <p:spPr>
          <a:xfrm>
            <a:off x="4423487" y="3308034"/>
            <a:ext cx="210915" cy="218186"/>
          </a:xfrm>
          <a:prstGeom prst="rect">
            <a:avLst/>
          </a:prstGeom>
        </p:spPr>
      </p:pic>
      <p:pic>
        <p:nvPicPr>
          <p:cNvPr id="67" name="Picture 66"/>
          <p:cNvPicPr>
            <a:picLocks noChangeAspect="1"/>
          </p:cNvPicPr>
          <p:nvPr>
            <p:custDataLst>
              <p:tags r:id="rId8"/>
            </p:custDataLst>
          </p:nvPr>
        </p:nvPicPr>
        <p:blipFill>
          <a:blip r:embed="rId52" cstate="print">
            <a:extLst>
              <a:ext uri="{28A0092B-C50C-407E-A947-70E740481C1C}">
                <a14:useLocalDpi xmlns:a14="http://schemas.microsoft.com/office/drawing/2010/main" val="0"/>
              </a:ext>
            </a:extLst>
          </a:blip>
          <a:stretch>
            <a:fillRect/>
          </a:stretch>
        </p:blipFill>
        <p:spPr>
          <a:xfrm>
            <a:off x="3212165" y="2140258"/>
            <a:ext cx="300005" cy="263638"/>
          </a:xfrm>
          <a:prstGeom prst="rect">
            <a:avLst/>
          </a:prstGeom>
        </p:spPr>
      </p:pic>
      <p:cxnSp>
        <p:nvCxnSpPr>
          <p:cNvPr id="68" name="Straight Arrow Connector 67"/>
          <p:cNvCxnSpPr/>
          <p:nvPr/>
        </p:nvCxnSpPr>
        <p:spPr>
          <a:xfrm flipH="1">
            <a:off x="5258169" y="1743519"/>
            <a:ext cx="685800" cy="2530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9" name="Picture 68"/>
          <p:cNvPicPr>
            <a:picLocks noChangeAspect="1"/>
          </p:cNvPicPr>
          <p:nvPr>
            <p:custDataLst>
              <p:tags r:id="rId9"/>
            </p:custDataLst>
          </p:nvPr>
        </p:nvPicPr>
        <p:blipFill>
          <a:blip r:embed="rId55" cstate="print">
            <a:extLst>
              <a:ext uri="{28A0092B-C50C-407E-A947-70E740481C1C}">
                <a14:useLocalDpi xmlns:a14="http://schemas.microsoft.com/office/drawing/2010/main" val="0"/>
              </a:ext>
            </a:extLst>
          </a:blip>
          <a:stretch>
            <a:fillRect/>
          </a:stretch>
        </p:blipFill>
        <p:spPr>
          <a:xfrm>
            <a:off x="6037743" y="1568642"/>
            <a:ext cx="504381" cy="248381"/>
          </a:xfrm>
          <a:prstGeom prst="rect">
            <a:avLst/>
          </a:prstGeom>
        </p:spPr>
      </p:pic>
      <p:pic>
        <p:nvPicPr>
          <p:cNvPr id="70" name="Picture 69"/>
          <p:cNvPicPr>
            <a:picLocks noChangeAspect="1"/>
          </p:cNvPicPr>
          <p:nvPr>
            <p:custDataLst>
              <p:tags r:id="rId10"/>
            </p:custDataLst>
          </p:nvPr>
        </p:nvPicPr>
        <p:blipFill>
          <a:blip r:embed="rId56" cstate="print">
            <a:extLst>
              <a:ext uri="{28A0092B-C50C-407E-A947-70E740481C1C}">
                <a14:useLocalDpi xmlns:a14="http://schemas.microsoft.com/office/drawing/2010/main" val="0"/>
              </a:ext>
            </a:extLst>
          </a:blip>
          <a:stretch>
            <a:fillRect/>
          </a:stretch>
        </p:blipFill>
        <p:spPr>
          <a:xfrm>
            <a:off x="4377920" y="1122599"/>
            <a:ext cx="125422" cy="259934"/>
          </a:xfrm>
          <a:prstGeom prst="rect">
            <a:avLst/>
          </a:prstGeom>
        </p:spPr>
      </p:pic>
      <p:pic>
        <p:nvPicPr>
          <p:cNvPr id="71" name="Picture 70"/>
          <p:cNvPicPr>
            <a:picLocks noChangeAspect="1"/>
          </p:cNvPicPr>
          <p:nvPr>
            <p:custDataLst>
              <p:tags r:id="rId11"/>
            </p:custDataLst>
          </p:nvPr>
        </p:nvPicPr>
        <p:blipFill>
          <a:blip r:embed="rId57" cstate="print">
            <a:extLst>
              <a:ext uri="{28A0092B-C50C-407E-A947-70E740481C1C}">
                <a14:useLocalDpi xmlns:a14="http://schemas.microsoft.com/office/drawing/2010/main" val="0"/>
              </a:ext>
            </a:extLst>
          </a:blip>
          <a:stretch>
            <a:fillRect/>
          </a:stretch>
        </p:blipFill>
        <p:spPr>
          <a:xfrm>
            <a:off x="5436902" y="2309505"/>
            <a:ext cx="81798" cy="201767"/>
          </a:xfrm>
          <a:prstGeom prst="rect">
            <a:avLst/>
          </a:prstGeom>
        </p:spPr>
      </p:pic>
      <p:pic>
        <p:nvPicPr>
          <p:cNvPr id="41" name="Picture 40"/>
          <p:cNvPicPr>
            <a:picLocks noChangeAspect="1"/>
          </p:cNvPicPr>
          <p:nvPr>
            <p:custDataLst>
              <p:tags r:id="rId12"/>
            </p:custDataLst>
          </p:nvPr>
        </p:nvPicPr>
        <p:blipFill>
          <a:blip r:embed="rId58" cstate="print">
            <a:extLst>
              <a:ext uri="{28A0092B-C50C-407E-A947-70E740481C1C}">
                <a14:useLocalDpi xmlns:a14="http://schemas.microsoft.com/office/drawing/2010/main" val="0"/>
              </a:ext>
            </a:extLst>
          </a:blip>
          <a:stretch>
            <a:fillRect/>
          </a:stretch>
        </p:blipFill>
        <p:spPr>
          <a:xfrm>
            <a:off x="2609175" y="5522603"/>
            <a:ext cx="170712" cy="59444"/>
          </a:xfrm>
          <a:prstGeom prst="rect">
            <a:avLst/>
          </a:prstGeom>
        </p:spPr>
      </p:pic>
      <p:grpSp>
        <p:nvGrpSpPr>
          <p:cNvPr id="75" name="Group 74"/>
          <p:cNvGrpSpPr/>
          <p:nvPr/>
        </p:nvGrpSpPr>
        <p:grpSpPr>
          <a:xfrm>
            <a:off x="8614503" y="4647598"/>
            <a:ext cx="224697" cy="1742400"/>
            <a:chOff x="8504462" y="1500194"/>
            <a:chExt cx="366757" cy="3039803"/>
          </a:xfrm>
        </p:grpSpPr>
        <p:grpSp>
          <p:nvGrpSpPr>
            <p:cNvPr id="76" name="Group 75"/>
            <p:cNvGrpSpPr/>
            <p:nvPr/>
          </p:nvGrpSpPr>
          <p:grpSpPr>
            <a:xfrm>
              <a:off x="8504462" y="1500194"/>
              <a:ext cx="152400" cy="3033706"/>
              <a:chOff x="8504462" y="1502601"/>
              <a:chExt cx="152400" cy="3051743"/>
            </a:xfrm>
          </p:grpSpPr>
          <p:sp>
            <p:nvSpPr>
              <p:cNvPr id="82" name="Rectangle 81"/>
              <p:cNvSpPr/>
              <p:nvPr/>
            </p:nvSpPr>
            <p:spPr>
              <a:xfrm>
                <a:off x="8504462" y="1502601"/>
                <a:ext cx="152400" cy="152825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8504462" y="3026091"/>
                <a:ext cx="152400" cy="152825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7" name="Picture 76"/>
            <p:cNvPicPr>
              <a:picLocks noChangeAspect="1"/>
            </p:cNvPicPr>
            <p:nvPr>
              <p:custDataLst>
                <p:tags r:id="rId22"/>
              </p:custDataLst>
            </p:nvPr>
          </p:nvPicPr>
          <p:blipFill>
            <a:blip r:embed="rId59" cstate="print">
              <a:extLst>
                <a:ext uri="{28A0092B-C50C-407E-A947-70E740481C1C}">
                  <a14:useLocalDpi xmlns:a14="http://schemas.microsoft.com/office/drawing/2010/main" val="0"/>
                </a:ext>
              </a:extLst>
            </a:blip>
            <a:stretch>
              <a:fillRect/>
            </a:stretch>
          </p:blipFill>
          <p:spPr>
            <a:xfrm>
              <a:off x="8763000" y="1500194"/>
              <a:ext cx="83832" cy="167663"/>
            </a:xfrm>
            <a:prstGeom prst="rect">
              <a:avLst/>
            </a:prstGeom>
          </p:spPr>
        </p:pic>
        <p:pic>
          <p:nvPicPr>
            <p:cNvPr id="78" name="Picture 77"/>
            <p:cNvPicPr>
              <a:picLocks noChangeAspect="1"/>
            </p:cNvPicPr>
            <p:nvPr>
              <p:custDataLst>
                <p:tags r:id="rId23"/>
              </p:custDataLst>
            </p:nvPr>
          </p:nvPicPr>
          <p:blipFill>
            <a:blip r:embed="rId60" cstate="print">
              <a:extLst>
                <a:ext uri="{28A0092B-C50C-407E-A947-70E740481C1C}">
                  <a14:useLocalDpi xmlns:a14="http://schemas.microsoft.com/office/drawing/2010/main" val="0"/>
                </a:ext>
              </a:extLst>
            </a:blip>
            <a:stretch>
              <a:fillRect/>
            </a:stretch>
          </p:blipFill>
          <p:spPr>
            <a:xfrm>
              <a:off x="8763000" y="4366237"/>
              <a:ext cx="108219" cy="173760"/>
            </a:xfrm>
            <a:prstGeom prst="rect">
              <a:avLst/>
            </a:prstGeom>
          </p:spPr>
        </p:pic>
      </p:grpSp>
      <p:grpSp>
        <p:nvGrpSpPr>
          <p:cNvPr id="59" name="Group 58"/>
          <p:cNvGrpSpPr/>
          <p:nvPr/>
        </p:nvGrpSpPr>
        <p:grpSpPr>
          <a:xfrm>
            <a:off x="3284372" y="6500764"/>
            <a:ext cx="1411180" cy="251100"/>
            <a:chOff x="3284372" y="6500764"/>
            <a:chExt cx="1411180" cy="251100"/>
          </a:xfrm>
        </p:grpSpPr>
        <p:pic>
          <p:nvPicPr>
            <p:cNvPr id="61" name="Picture 60"/>
            <p:cNvPicPr>
              <a:picLocks noChangeAspect="1"/>
            </p:cNvPicPr>
            <p:nvPr>
              <p:custDataLst>
                <p:tags r:id="rId21"/>
              </p:custDataLst>
            </p:nvPr>
          </p:nvPicPr>
          <p:blipFill>
            <a:blip r:embed="rId61" cstate="print">
              <a:extLst>
                <a:ext uri="{28A0092B-C50C-407E-A947-70E740481C1C}">
                  <a14:useLocalDpi xmlns:a14="http://schemas.microsoft.com/office/drawing/2010/main" val="0"/>
                </a:ext>
              </a:extLst>
            </a:blip>
            <a:stretch>
              <a:fillRect/>
            </a:stretch>
          </p:blipFill>
          <p:spPr>
            <a:xfrm>
              <a:off x="3284372" y="6506328"/>
              <a:ext cx="732108" cy="216000"/>
            </a:xfrm>
            <a:prstGeom prst="rect">
              <a:avLst/>
            </a:prstGeom>
          </p:spPr>
        </p:pic>
        <p:sp>
          <p:nvSpPr>
            <p:cNvPr id="62" name="Right Arrow 61"/>
            <p:cNvSpPr/>
            <p:nvPr/>
          </p:nvSpPr>
          <p:spPr>
            <a:xfrm>
              <a:off x="4136015" y="6500764"/>
              <a:ext cx="559537" cy="2511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2" name="Picture 71"/>
          <p:cNvPicPr>
            <a:picLocks noChangeAspect="1"/>
          </p:cNvPicPr>
          <p:nvPr>
            <p:custDataLst>
              <p:tags r:id="rId13"/>
            </p:custDataLst>
          </p:nvPr>
        </p:nvPicPr>
        <p:blipFill>
          <a:blip r:embed="rId62" cstate="print">
            <a:extLst>
              <a:ext uri="{28A0092B-C50C-407E-A947-70E740481C1C}">
                <a14:useLocalDpi xmlns:a14="http://schemas.microsoft.com/office/drawing/2010/main" val="0"/>
              </a:ext>
            </a:extLst>
          </a:blip>
          <a:stretch>
            <a:fillRect/>
          </a:stretch>
        </p:blipFill>
        <p:spPr>
          <a:xfrm>
            <a:off x="6477675" y="2596948"/>
            <a:ext cx="2071406" cy="253019"/>
          </a:xfrm>
          <a:prstGeom prst="rect">
            <a:avLst/>
          </a:prstGeom>
        </p:spPr>
      </p:pic>
      <p:pic>
        <p:nvPicPr>
          <p:cNvPr id="73" name="Picture 72"/>
          <p:cNvPicPr>
            <a:picLocks noChangeAspect="1"/>
          </p:cNvPicPr>
          <p:nvPr>
            <p:custDataLst>
              <p:tags r:id="rId14"/>
            </p:custDataLst>
          </p:nvPr>
        </p:nvPicPr>
        <p:blipFill>
          <a:blip r:embed="rId63" cstate="print">
            <a:extLst>
              <a:ext uri="{28A0092B-C50C-407E-A947-70E740481C1C}">
                <a14:useLocalDpi xmlns:a14="http://schemas.microsoft.com/office/drawing/2010/main" val="0"/>
              </a:ext>
            </a:extLst>
          </a:blip>
          <a:stretch>
            <a:fillRect/>
          </a:stretch>
        </p:blipFill>
        <p:spPr>
          <a:xfrm>
            <a:off x="6477675" y="2599128"/>
            <a:ext cx="2443316" cy="253019"/>
          </a:xfrm>
          <a:prstGeom prst="rect">
            <a:avLst/>
          </a:prstGeom>
        </p:spPr>
      </p:pic>
      <p:pic>
        <p:nvPicPr>
          <p:cNvPr id="74" name="Picture 73"/>
          <p:cNvPicPr>
            <a:picLocks noChangeAspect="1"/>
          </p:cNvPicPr>
          <p:nvPr>
            <p:custDataLst>
              <p:tags r:id="rId15"/>
            </p:custDataLst>
          </p:nvPr>
        </p:nvPicPr>
        <p:blipFill>
          <a:blip r:embed="rId64" cstate="print">
            <a:extLst>
              <a:ext uri="{28A0092B-C50C-407E-A947-70E740481C1C}">
                <a14:useLocalDpi xmlns:a14="http://schemas.microsoft.com/office/drawing/2010/main" val="0"/>
              </a:ext>
            </a:extLst>
          </a:blip>
          <a:stretch>
            <a:fillRect/>
          </a:stretch>
        </p:blipFill>
        <p:spPr>
          <a:xfrm>
            <a:off x="6476999" y="2598080"/>
            <a:ext cx="2589839" cy="252000"/>
          </a:xfrm>
          <a:prstGeom prst="rect">
            <a:avLst/>
          </a:prstGeom>
        </p:spPr>
      </p:pic>
      <p:pic>
        <p:nvPicPr>
          <p:cNvPr id="79" name="Picture 78"/>
          <p:cNvPicPr>
            <a:picLocks noChangeAspect="1"/>
          </p:cNvPicPr>
          <p:nvPr>
            <p:custDataLst>
              <p:tags r:id="rId16"/>
            </p:custDataLst>
          </p:nvPr>
        </p:nvPicPr>
        <p:blipFill>
          <a:blip r:embed="rId65" cstate="print">
            <a:extLst>
              <a:ext uri="{28A0092B-C50C-407E-A947-70E740481C1C}">
                <a14:useLocalDpi xmlns:a14="http://schemas.microsoft.com/office/drawing/2010/main" val="0"/>
              </a:ext>
            </a:extLst>
          </a:blip>
          <a:stretch>
            <a:fillRect/>
          </a:stretch>
        </p:blipFill>
        <p:spPr>
          <a:xfrm>
            <a:off x="6477000" y="2993825"/>
            <a:ext cx="2071409" cy="253019"/>
          </a:xfrm>
          <a:prstGeom prst="rect">
            <a:avLst/>
          </a:prstGeom>
        </p:spPr>
      </p:pic>
      <p:pic>
        <p:nvPicPr>
          <p:cNvPr id="87" name="Picture 86"/>
          <p:cNvPicPr>
            <a:picLocks noChangeAspect="1"/>
          </p:cNvPicPr>
          <p:nvPr>
            <p:custDataLst>
              <p:tags r:id="rId17"/>
            </p:custDataLst>
          </p:nvPr>
        </p:nvPicPr>
        <p:blipFill>
          <a:blip r:embed="rId66" cstate="print">
            <a:extLst>
              <a:ext uri="{28A0092B-C50C-407E-A947-70E740481C1C}">
                <a14:useLocalDpi xmlns:a14="http://schemas.microsoft.com/office/drawing/2010/main" val="0"/>
              </a:ext>
            </a:extLst>
          </a:blip>
          <a:stretch>
            <a:fillRect/>
          </a:stretch>
        </p:blipFill>
        <p:spPr>
          <a:xfrm>
            <a:off x="6476999" y="2986427"/>
            <a:ext cx="2443318" cy="253019"/>
          </a:xfrm>
          <a:prstGeom prst="rect">
            <a:avLst/>
          </a:prstGeom>
        </p:spPr>
      </p:pic>
      <p:pic>
        <p:nvPicPr>
          <p:cNvPr id="88" name="Picture 87"/>
          <p:cNvPicPr>
            <a:picLocks noChangeAspect="1"/>
          </p:cNvPicPr>
          <p:nvPr>
            <p:custDataLst>
              <p:tags r:id="rId18"/>
            </p:custDataLst>
          </p:nvPr>
        </p:nvPicPr>
        <p:blipFill>
          <a:blip r:embed="rId67" cstate="print">
            <a:extLst>
              <a:ext uri="{28A0092B-C50C-407E-A947-70E740481C1C}">
                <a14:useLocalDpi xmlns:a14="http://schemas.microsoft.com/office/drawing/2010/main" val="0"/>
              </a:ext>
            </a:extLst>
          </a:blip>
          <a:stretch>
            <a:fillRect/>
          </a:stretch>
        </p:blipFill>
        <p:spPr>
          <a:xfrm>
            <a:off x="6476999" y="3413694"/>
            <a:ext cx="2071409" cy="253019"/>
          </a:xfrm>
          <a:prstGeom prst="rect">
            <a:avLst/>
          </a:prstGeom>
        </p:spPr>
      </p:pic>
      <p:cxnSp>
        <p:nvCxnSpPr>
          <p:cNvPr id="89" name="Straight Connector 88"/>
          <p:cNvCxnSpPr/>
          <p:nvPr/>
        </p:nvCxnSpPr>
        <p:spPr>
          <a:xfrm>
            <a:off x="6426200" y="2849967"/>
            <a:ext cx="228600" cy="0"/>
          </a:xfrm>
          <a:prstGeom prst="line">
            <a:avLst/>
          </a:prstGeom>
          <a:ln w="28575">
            <a:solidFill>
              <a:srgbClr val="FB11C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437967" y="3269934"/>
            <a:ext cx="228600" cy="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430141" y="3682977"/>
            <a:ext cx="228600" cy="0"/>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custDataLst>
              <p:tags r:id="rId19"/>
            </p:custDataLst>
          </p:nvPr>
        </p:nvPicPr>
        <p:blipFill>
          <a:blip r:embed="rId68" cstate="print">
            <a:extLst>
              <a:ext uri="{28A0092B-C50C-407E-A947-70E740481C1C}">
                <a14:useLocalDpi xmlns:a14="http://schemas.microsoft.com/office/drawing/2010/main" val="0"/>
              </a:ext>
            </a:extLst>
          </a:blip>
          <a:stretch>
            <a:fillRect/>
          </a:stretch>
        </p:blipFill>
        <p:spPr>
          <a:xfrm>
            <a:off x="7543659" y="3861293"/>
            <a:ext cx="169143" cy="59429"/>
          </a:xfrm>
          <a:prstGeom prst="rect">
            <a:avLst/>
          </a:prstGeom>
        </p:spPr>
      </p:pic>
      <p:sp>
        <p:nvSpPr>
          <p:cNvPr id="6" name="Rectangle 5"/>
          <p:cNvSpPr/>
          <p:nvPr/>
        </p:nvSpPr>
        <p:spPr>
          <a:xfrm>
            <a:off x="6369050" y="2410388"/>
            <a:ext cx="2743200" cy="199529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 name="Picture 11 2"/>
          <p:cNvPicPr>
            <a:picLocks noChangeAspect="1"/>
          </p:cNvPicPr>
          <p:nvPr>
            <p:custDataLst>
              <p:tags r:id="rId20"/>
            </p:custDataLst>
          </p:nvPr>
        </p:nvPicPr>
        <p:blipFill>
          <a:blip r:embed="rId69" cstate="print">
            <a:extLst>
              <a:ext uri="{28A0092B-C50C-407E-A947-70E740481C1C}">
                <a14:useLocalDpi xmlns:a14="http://schemas.microsoft.com/office/drawing/2010/main" val="0"/>
              </a:ext>
            </a:extLst>
          </a:blip>
          <a:stretch>
            <a:fillRect/>
          </a:stretch>
        </p:blipFill>
        <p:spPr>
          <a:xfrm>
            <a:off x="6605295" y="2109665"/>
            <a:ext cx="2233905" cy="252952"/>
          </a:xfrm>
          <a:prstGeom prst="rect">
            <a:avLst/>
          </a:prstGeom>
        </p:spPr>
      </p:pic>
    </p:spTree>
    <p:extLst>
      <p:ext uri="{BB962C8B-B14F-4D97-AF65-F5344CB8AC3E}">
        <p14:creationId xmlns:p14="http://schemas.microsoft.com/office/powerpoint/2010/main" val="380087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7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79"/>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3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9"/>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73"/>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267960" y="1255615"/>
            <a:ext cx="776889" cy="267674"/>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fontScale="90000"/>
          </a:bodyPr>
          <a:lstStyle/>
          <a:p>
            <a:r>
              <a:rPr lang="en-GB" noProof="0" dirty="0" smtClean="0"/>
              <a:t>MLMF evidence</a:t>
            </a:r>
            <a:endParaRPr lang="en-GB" noProof="0" dirty="0"/>
          </a:p>
        </p:txBody>
      </p:sp>
      <p:grpSp>
        <p:nvGrpSpPr>
          <p:cNvPr id="34" name="Group 33"/>
          <p:cNvGrpSpPr/>
          <p:nvPr/>
        </p:nvGrpSpPr>
        <p:grpSpPr>
          <a:xfrm>
            <a:off x="668251" y="2010599"/>
            <a:ext cx="3774799" cy="2790001"/>
            <a:chOff x="276560" y="2160939"/>
            <a:chExt cx="3774799" cy="2790001"/>
          </a:xfrm>
        </p:grpSpPr>
        <p:pic>
          <p:nvPicPr>
            <p:cNvPr id="16" name="Picture 7 2 1" descr="C:\Users\Guillaume Work\Dropbox\Defense-slides\images\ch5\joint_3.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6560" y="2160939"/>
              <a:ext cx="3631978" cy="279000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3352800" y="2324100"/>
              <a:ext cx="698559" cy="2316956"/>
              <a:chOff x="3352800" y="2324100"/>
              <a:chExt cx="698559" cy="2316956"/>
            </a:xfrm>
          </p:grpSpPr>
          <p:pic>
            <p:nvPicPr>
              <p:cNvPr id="2053" name="Picture 5" descr="C:\Users\Guillaume Work\Dropbox\Defense-slides\images\ch5\color_bar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352800" y="2355055"/>
                <a:ext cx="161232" cy="228600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514032" y="2324100"/>
                <a:ext cx="458780" cy="276999"/>
              </a:xfrm>
              <a:prstGeom prst="rect">
                <a:avLst/>
              </a:prstGeom>
              <a:noFill/>
            </p:spPr>
            <p:txBody>
              <a:bodyPr wrap="none" rtlCol="0">
                <a:spAutoFit/>
              </a:bodyPr>
              <a:lstStyle/>
              <a:p>
                <a:r>
                  <a:rPr lang="en-GB" sz="1200" dirty="0" smtClean="0"/>
                  <a:t>0.02</a:t>
                </a:r>
                <a:endParaRPr lang="en-GB" sz="1200" dirty="0"/>
              </a:p>
            </p:txBody>
          </p:sp>
          <p:sp>
            <p:nvSpPr>
              <p:cNvPr id="26" name="TextBox 25"/>
              <p:cNvSpPr txBox="1"/>
              <p:nvPr/>
            </p:nvSpPr>
            <p:spPr>
              <a:xfrm>
                <a:off x="3514032" y="3425134"/>
                <a:ext cx="458780" cy="276999"/>
              </a:xfrm>
              <a:prstGeom prst="rect">
                <a:avLst/>
              </a:prstGeom>
              <a:noFill/>
            </p:spPr>
            <p:txBody>
              <a:bodyPr wrap="none" rtlCol="0">
                <a:spAutoFit/>
              </a:bodyPr>
              <a:lstStyle/>
              <a:p>
                <a:r>
                  <a:rPr lang="en-GB" sz="1200" dirty="0" smtClean="0"/>
                  <a:t>0.01</a:t>
                </a:r>
                <a:endParaRPr lang="en-GB" sz="1200" dirty="0"/>
              </a:p>
            </p:txBody>
          </p:sp>
          <p:sp>
            <p:nvSpPr>
              <p:cNvPr id="27" name="TextBox 26"/>
              <p:cNvSpPr txBox="1"/>
              <p:nvPr/>
            </p:nvSpPr>
            <p:spPr>
              <a:xfrm>
                <a:off x="3514032" y="4267200"/>
                <a:ext cx="537327" cy="276999"/>
              </a:xfrm>
              <a:prstGeom prst="rect">
                <a:avLst/>
              </a:prstGeom>
              <a:noFill/>
            </p:spPr>
            <p:txBody>
              <a:bodyPr wrap="none" rtlCol="0">
                <a:spAutoFit/>
              </a:bodyPr>
              <a:lstStyle/>
              <a:p>
                <a:r>
                  <a:rPr lang="en-GB" sz="1200" dirty="0" smtClean="0"/>
                  <a:t>0.002</a:t>
                </a:r>
                <a:endParaRPr lang="en-GB" sz="1200" dirty="0"/>
              </a:p>
            </p:txBody>
          </p:sp>
        </p:grpSp>
      </p:grpSp>
      <p:grpSp>
        <p:nvGrpSpPr>
          <p:cNvPr id="17" name="Group 16"/>
          <p:cNvGrpSpPr/>
          <p:nvPr/>
        </p:nvGrpSpPr>
        <p:grpSpPr>
          <a:xfrm>
            <a:off x="4392650" y="1892408"/>
            <a:ext cx="3631978" cy="2898203"/>
            <a:chOff x="4406894" y="1902397"/>
            <a:chExt cx="3631978" cy="2898203"/>
          </a:xfrm>
        </p:grpSpPr>
        <p:pic>
          <p:nvPicPr>
            <p:cNvPr id="20" name="Picture 7 2 2" descr="C:\Users\Guillaume Work\Dropbox\Defense-slides\images\ch5\joint_3.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06894" y="2010599"/>
              <a:ext cx="3631978" cy="2790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custDataLst>
                <p:tags r:id="rId14"/>
              </p:custDataLst>
            </p:nvPr>
          </p:nvPicPr>
          <p:blipFill>
            <a:blip r:embed="rId19" cstate="print">
              <a:extLst>
                <a:ext uri="{28A0092B-C50C-407E-A947-70E740481C1C}">
                  <a14:useLocalDpi xmlns:a14="http://schemas.microsoft.com/office/drawing/2010/main" val="0"/>
                </a:ext>
              </a:extLst>
            </a:blip>
            <a:stretch>
              <a:fillRect/>
            </a:stretch>
          </p:blipFill>
          <p:spPr>
            <a:xfrm>
              <a:off x="5424661" y="1902397"/>
              <a:ext cx="1802552" cy="207078"/>
            </a:xfrm>
            <a:prstGeom prst="rect">
              <a:avLst/>
            </a:prstGeom>
          </p:spPr>
        </p:pic>
      </p:grpSp>
      <p:grpSp>
        <p:nvGrpSpPr>
          <p:cNvPr id="23" name="Group 22"/>
          <p:cNvGrpSpPr/>
          <p:nvPr/>
        </p:nvGrpSpPr>
        <p:grpSpPr>
          <a:xfrm>
            <a:off x="7505971" y="2173760"/>
            <a:ext cx="723629" cy="2448699"/>
            <a:chOff x="7114280" y="2324100"/>
            <a:chExt cx="723629" cy="2448699"/>
          </a:xfrm>
        </p:grpSpPr>
        <p:pic>
          <p:nvPicPr>
            <p:cNvPr id="2052" name="Picture 4" descr="C:\Users\Guillaume Work\Dropbox\Defense-slides\images\ch5\color_bar.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14280" y="2324100"/>
              <a:ext cx="175127" cy="23169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291947" y="2542550"/>
              <a:ext cx="537327" cy="276999"/>
            </a:xfrm>
            <a:prstGeom prst="rect">
              <a:avLst/>
            </a:prstGeom>
            <a:noFill/>
          </p:spPr>
          <p:txBody>
            <a:bodyPr wrap="none" rtlCol="0">
              <a:spAutoFit/>
            </a:bodyPr>
            <a:lstStyle/>
            <a:p>
              <a:r>
                <a:rPr lang="en-GB" sz="1200" dirty="0" smtClean="0"/>
                <a:t>0.025</a:t>
              </a:r>
              <a:endParaRPr lang="en-GB" sz="1200" dirty="0"/>
            </a:p>
          </p:txBody>
        </p:sp>
        <p:sp>
          <p:nvSpPr>
            <p:cNvPr id="28" name="TextBox 27"/>
            <p:cNvSpPr txBox="1"/>
            <p:nvPr/>
          </p:nvSpPr>
          <p:spPr>
            <a:xfrm>
              <a:off x="7289914" y="2938790"/>
              <a:ext cx="458780" cy="276999"/>
            </a:xfrm>
            <a:prstGeom prst="rect">
              <a:avLst/>
            </a:prstGeom>
            <a:noFill/>
          </p:spPr>
          <p:txBody>
            <a:bodyPr wrap="none" rtlCol="0">
              <a:spAutoFit/>
            </a:bodyPr>
            <a:lstStyle/>
            <a:p>
              <a:r>
                <a:rPr lang="en-GB" sz="1200" dirty="0" smtClean="0"/>
                <a:t>0.02</a:t>
              </a:r>
              <a:endParaRPr lang="en-GB" sz="1200" dirty="0"/>
            </a:p>
          </p:txBody>
        </p:sp>
        <p:sp>
          <p:nvSpPr>
            <p:cNvPr id="29" name="TextBox 28"/>
            <p:cNvSpPr txBox="1"/>
            <p:nvPr/>
          </p:nvSpPr>
          <p:spPr>
            <a:xfrm>
              <a:off x="7295757" y="3721183"/>
              <a:ext cx="458780" cy="276999"/>
            </a:xfrm>
            <a:prstGeom prst="rect">
              <a:avLst/>
            </a:prstGeom>
            <a:noFill/>
          </p:spPr>
          <p:txBody>
            <a:bodyPr wrap="none" rtlCol="0">
              <a:spAutoFit/>
            </a:bodyPr>
            <a:lstStyle/>
            <a:p>
              <a:r>
                <a:rPr lang="en-GB" sz="1200" dirty="0" smtClean="0"/>
                <a:t>0.01</a:t>
              </a:r>
              <a:endParaRPr lang="en-GB" sz="1200" dirty="0"/>
            </a:p>
          </p:txBody>
        </p:sp>
        <p:sp>
          <p:nvSpPr>
            <p:cNvPr id="30" name="TextBox 29"/>
            <p:cNvSpPr txBox="1"/>
            <p:nvPr/>
          </p:nvSpPr>
          <p:spPr>
            <a:xfrm>
              <a:off x="7300582" y="4114800"/>
              <a:ext cx="537327" cy="276999"/>
            </a:xfrm>
            <a:prstGeom prst="rect">
              <a:avLst/>
            </a:prstGeom>
            <a:noFill/>
          </p:spPr>
          <p:txBody>
            <a:bodyPr wrap="none" rtlCol="0">
              <a:spAutoFit/>
            </a:bodyPr>
            <a:lstStyle/>
            <a:p>
              <a:r>
                <a:rPr lang="en-GB" sz="1200" dirty="0" smtClean="0"/>
                <a:t>0.005</a:t>
              </a:r>
              <a:endParaRPr lang="en-GB" sz="1200" dirty="0"/>
            </a:p>
          </p:txBody>
        </p:sp>
        <p:sp>
          <p:nvSpPr>
            <p:cNvPr id="31" name="TextBox 30"/>
            <p:cNvSpPr txBox="1"/>
            <p:nvPr/>
          </p:nvSpPr>
          <p:spPr>
            <a:xfrm>
              <a:off x="7302107" y="4495800"/>
              <a:ext cx="263214" cy="276999"/>
            </a:xfrm>
            <a:prstGeom prst="rect">
              <a:avLst/>
            </a:prstGeom>
            <a:noFill/>
          </p:spPr>
          <p:txBody>
            <a:bodyPr wrap="none" rtlCol="0">
              <a:spAutoFit/>
            </a:bodyPr>
            <a:lstStyle/>
            <a:p>
              <a:r>
                <a:rPr lang="en-GB" sz="1200" dirty="0" smtClean="0"/>
                <a:t>0</a:t>
              </a:r>
              <a:endParaRPr lang="en-GB" sz="1200" dirty="0"/>
            </a:p>
          </p:txBody>
        </p:sp>
        <p:sp>
          <p:nvSpPr>
            <p:cNvPr id="32" name="TextBox 31"/>
            <p:cNvSpPr txBox="1"/>
            <p:nvPr/>
          </p:nvSpPr>
          <p:spPr>
            <a:xfrm>
              <a:off x="7289407" y="3344078"/>
              <a:ext cx="537327" cy="276999"/>
            </a:xfrm>
            <a:prstGeom prst="rect">
              <a:avLst/>
            </a:prstGeom>
            <a:noFill/>
          </p:spPr>
          <p:txBody>
            <a:bodyPr wrap="none" rtlCol="0">
              <a:spAutoFit/>
            </a:bodyPr>
            <a:lstStyle/>
            <a:p>
              <a:r>
                <a:rPr lang="en-GB" sz="1200" dirty="0" smtClean="0"/>
                <a:t>0.015</a:t>
              </a:r>
              <a:endParaRPr lang="en-GB" sz="1200" dirty="0"/>
            </a:p>
          </p:txBody>
        </p:sp>
      </p:grpSp>
      <p:grpSp>
        <p:nvGrpSpPr>
          <p:cNvPr id="22" name="Group 21"/>
          <p:cNvGrpSpPr/>
          <p:nvPr/>
        </p:nvGrpSpPr>
        <p:grpSpPr>
          <a:xfrm>
            <a:off x="3900196" y="2173760"/>
            <a:ext cx="4317910" cy="495450"/>
            <a:chOff x="3512860" y="2324099"/>
            <a:chExt cx="4317910" cy="495450"/>
          </a:xfrm>
        </p:grpSpPr>
        <p:sp>
          <p:nvSpPr>
            <p:cNvPr id="35" name="TextBox 34"/>
            <p:cNvSpPr txBox="1"/>
            <p:nvPr/>
          </p:nvSpPr>
          <p:spPr>
            <a:xfrm>
              <a:off x="3512860" y="2324099"/>
              <a:ext cx="458780" cy="276999"/>
            </a:xfrm>
            <a:prstGeom prst="rect">
              <a:avLst/>
            </a:prstGeom>
            <a:noFill/>
          </p:spPr>
          <p:txBody>
            <a:bodyPr wrap="none" rtlCol="0">
              <a:spAutoFit/>
            </a:bodyPr>
            <a:lstStyle/>
            <a:p>
              <a:r>
                <a:rPr lang="en-GB" sz="1200" b="1" dirty="0" smtClean="0">
                  <a:solidFill>
                    <a:srgbClr val="C00000"/>
                  </a:solidFill>
                </a:rPr>
                <a:t>0.02</a:t>
              </a:r>
              <a:endParaRPr lang="en-GB" sz="1200" b="1" dirty="0">
                <a:solidFill>
                  <a:srgbClr val="C00000"/>
                </a:solidFill>
              </a:endParaRPr>
            </a:p>
          </p:txBody>
        </p:sp>
        <p:sp>
          <p:nvSpPr>
            <p:cNvPr id="36" name="TextBox 35"/>
            <p:cNvSpPr txBox="1"/>
            <p:nvPr/>
          </p:nvSpPr>
          <p:spPr>
            <a:xfrm>
              <a:off x="7293443" y="2542550"/>
              <a:ext cx="537327" cy="276999"/>
            </a:xfrm>
            <a:prstGeom prst="rect">
              <a:avLst/>
            </a:prstGeom>
            <a:noFill/>
          </p:spPr>
          <p:txBody>
            <a:bodyPr wrap="none" rtlCol="0">
              <a:spAutoFit/>
            </a:bodyPr>
            <a:lstStyle/>
            <a:p>
              <a:r>
                <a:rPr lang="en-GB" sz="1200" b="1" dirty="0" smtClean="0">
                  <a:solidFill>
                    <a:srgbClr val="C00000"/>
                  </a:solidFill>
                </a:rPr>
                <a:t>0.025</a:t>
              </a:r>
              <a:endParaRPr lang="en-GB" sz="1200" b="1" dirty="0">
                <a:solidFill>
                  <a:srgbClr val="C00000"/>
                </a:solidFill>
              </a:endParaRPr>
            </a:p>
          </p:txBody>
        </p:sp>
      </p:grpSp>
      <p:sp>
        <p:nvSpPr>
          <p:cNvPr id="44" name="Rectangle 43"/>
          <p:cNvSpPr/>
          <p:nvPr/>
        </p:nvSpPr>
        <p:spPr>
          <a:xfrm>
            <a:off x="1677115" y="1834362"/>
            <a:ext cx="1780281" cy="30990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p:cNvPicPr>
            <a:picLocks noChangeAspect="1"/>
          </p:cNvPicPr>
          <p:nvPr>
            <p:custDataLst>
              <p:tags r:id="rId1"/>
            </p:custDataLst>
          </p:nvPr>
        </p:nvPicPr>
        <p:blipFill>
          <a:blip r:embed="rId21" cstate="print">
            <a:extLst>
              <a:ext uri="{28A0092B-C50C-407E-A947-70E740481C1C}">
                <a14:useLocalDpi xmlns:a14="http://schemas.microsoft.com/office/drawing/2010/main" val="0"/>
              </a:ext>
            </a:extLst>
          </a:blip>
          <a:stretch>
            <a:fillRect/>
          </a:stretch>
        </p:blipFill>
        <p:spPr>
          <a:xfrm>
            <a:off x="1770425" y="1907060"/>
            <a:ext cx="1593066" cy="207078"/>
          </a:xfrm>
          <a:prstGeom prst="rect">
            <a:avLst/>
          </a:prstGeom>
        </p:spPr>
      </p:pic>
      <p:pic>
        <p:nvPicPr>
          <p:cNvPr id="40" name="Picture 39"/>
          <p:cNvPicPr>
            <a:picLocks noChangeAspect="1"/>
          </p:cNvPicPr>
          <p:nvPr>
            <p:custDataLst>
              <p:tags r:id="rId2"/>
            </p:custDataLst>
          </p:nvPr>
        </p:nvPicPr>
        <p:blipFill>
          <a:blip r:embed="rId22" cstate="print">
            <a:extLst>
              <a:ext uri="{28A0092B-C50C-407E-A947-70E740481C1C}">
                <a14:useLocalDpi xmlns:a14="http://schemas.microsoft.com/office/drawing/2010/main" val="0"/>
              </a:ext>
            </a:extLst>
          </a:blip>
          <a:stretch>
            <a:fillRect/>
          </a:stretch>
        </p:blipFill>
        <p:spPr>
          <a:xfrm>
            <a:off x="649201" y="4831694"/>
            <a:ext cx="3657600" cy="393044"/>
          </a:xfrm>
          <a:prstGeom prst="rect">
            <a:avLst/>
          </a:prstGeom>
        </p:spPr>
      </p:pic>
      <p:grpSp>
        <p:nvGrpSpPr>
          <p:cNvPr id="200" name="Group 199"/>
          <p:cNvGrpSpPr/>
          <p:nvPr/>
        </p:nvGrpSpPr>
        <p:grpSpPr>
          <a:xfrm>
            <a:off x="4380749" y="4703384"/>
            <a:ext cx="1106982" cy="369332"/>
            <a:chOff x="4358976" y="4720243"/>
            <a:chExt cx="1106982" cy="369332"/>
          </a:xfrm>
        </p:grpSpPr>
        <p:sp>
          <p:nvSpPr>
            <p:cNvPr id="57" name="Left Arrow 56"/>
            <p:cNvSpPr/>
            <p:nvPr/>
          </p:nvSpPr>
          <p:spPr>
            <a:xfrm>
              <a:off x="4358976" y="4831694"/>
              <a:ext cx="266360" cy="19652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p:cNvPicPr>
              <a:picLocks noChangeAspect="1"/>
            </p:cNvPicPr>
            <p:nvPr>
              <p:custDataLst>
                <p:tags r:id="rId13"/>
              </p:custDataLst>
            </p:nvPr>
          </p:nvPicPr>
          <p:blipFill>
            <a:blip r:embed="rId23" cstate="print">
              <a:extLst>
                <a:ext uri="{28A0092B-C50C-407E-A947-70E740481C1C}">
                  <a14:useLocalDpi xmlns:a14="http://schemas.microsoft.com/office/drawing/2010/main" val="0"/>
                </a:ext>
              </a:extLst>
            </a:blip>
            <a:stretch>
              <a:fillRect/>
            </a:stretch>
          </p:blipFill>
          <p:spPr>
            <a:xfrm>
              <a:off x="5155019" y="4798238"/>
              <a:ext cx="310939" cy="208817"/>
            </a:xfrm>
            <a:prstGeom prst="rect">
              <a:avLst/>
            </a:prstGeom>
          </p:spPr>
        </p:pic>
        <p:sp>
          <p:nvSpPr>
            <p:cNvPr id="176" name="TextBox 175"/>
            <p:cNvSpPr txBox="1"/>
            <p:nvPr/>
          </p:nvSpPr>
          <p:spPr>
            <a:xfrm>
              <a:off x="4648200" y="4720243"/>
              <a:ext cx="572080" cy="369332"/>
            </a:xfrm>
            <a:prstGeom prst="rect">
              <a:avLst/>
            </a:prstGeom>
            <a:noFill/>
          </p:spPr>
          <p:txBody>
            <a:bodyPr wrap="none" rtlCol="0">
              <a:spAutoFit/>
            </a:bodyPr>
            <a:lstStyle/>
            <a:p>
              <a:r>
                <a:rPr lang="en-GB" b="1" dirty="0" smtClean="0">
                  <a:solidFill>
                    <a:srgbClr val="FF0000"/>
                  </a:solidFill>
                </a:rPr>
                <a:t>cost</a:t>
              </a:r>
              <a:endParaRPr lang="en-GB" b="1" dirty="0">
                <a:solidFill>
                  <a:srgbClr val="FF0000"/>
                </a:solidFill>
              </a:endParaRPr>
            </a:p>
          </p:txBody>
        </p:sp>
      </p:grpSp>
      <p:pic>
        <p:nvPicPr>
          <p:cNvPr id="47" name="Picture 2 1" descr="C:\Users\Guillaume Work\Dropbox\Defense-slides\images\BSSE.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sp>
        <p:nvSpPr>
          <p:cNvPr id="48" name="Slide Number Placeholder 3 2"/>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5</a:t>
            </a:r>
            <a:endParaRPr lang="en-US" dirty="0">
              <a:solidFill>
                <a:srgbClr val="7030A0"/>
              </a:solidFill>
            </a:endParaRPr>
          </a:p>
        </p:txBody>
      </p:sp>
      <p:pic>
        <p:nvPicPr>
          <p:cNvPr id="51" name="Picture 50"/>
          <p:cNvPicPr>
            <a:picLocks noChangeAspect="1"/>
          </p:cNvPicPr>
          <p:nvPr>
            <p:custDataLst>
              <p:tags r:id="rId3"/>
            </p:custDataLst>
          </p:nvPr>
        </p:nvPicPr>
        <p:blipFill>
          <a:blip r:embed="rId25" cstate="print">
            <a:extLst>
              <a:ext uri="{28A0092B-C50C-407E-A947-70E740481C1C}">
                <a14:useLocalDpi xmlns:a14="http://schemas.microsoft.com/office/drawing/2010/main" val="0"/>
              </a:ext>
            </a:extLst>
          </a:blip>
          <a:stretch>
            <a:fillRect/>
          </a:stretch>
        </p:blipFill>
        <p:spPr>
          <a:xfrm>
            <a:off x="425102" y="5313395"/>
            <a:ext cx="4284308" cy="224211"/>
          </a:xfrm>
          <a:prstGeom prst="rect">
            <a:avLst/>
          </a:prstGeom>
        </p:spPr>
      </p:pic>
      <p:pic>
        <p:nvPicPr>
          <p:cNvPr id="18" name="Picture 17"/>
          <p:cNvPicPr>
            <a:picLocks noChangeAspect="1"/>
          </p:cNvPicPr>
          <p:nvPr>
            <p:custDataLst>
              <p:tags r:id="rId4"/>
            </p:custDataLst>
          </p:nvPr>
        </p:nvPicPr>
        <p:blipFill>
          <a:blip r:embed="rId26" cstate="print">
            <a:extLst>
              <a:ext uri="{28A0092B-C50C-407E-A947-70E740481C1C}">
                <a14:useLocalDpi xmlns:a14="http://schemas.microsoft.com/office/drawing/2010/main" val="0"/>
              </a:ext>
            </a:extLst>
          </a:blip>
          <a:stretch>
            <a:fillRect/>
          </a:stretch>
        </p:blipFill>
        <p:spPr>
          <a:xfrm>
            <a:off x="4535266" y="1937742"/>
            <a:ext cx="169143" cy="115810"/>
          </a:xfrm>
          <a:prstGeom prst="rect">
            <a:avLst/>
          </a:prstGeom>
        </p:spPr>
      </p:pic>
      <p:sp>
        <p:nvSpPr>
          <p:cNvPr id="21" name="Rectangle 20"/>
          <p:cNvSpPr/>
          <p:nvPr/>
        </p:nvSpPr>
        <p:spPr>
          <a:xfrm>
            <a:off x="7243482" y="1806007"/>
            <a:ext cx="1163845" cy="369332"/>
          </a:xfrm>
          <a:prstGeom prst="rect">
            <a:avLst/>
          </a:prstGeom>
        </p:spPr>
        <p:txBody>
          <a:bodyPr wrap="none">
            <a:spAutoFit/>
          </a:bodyPr>
          <a:lstStyle/>
          <a:p>
            <a:r>
              <a:rPr lang="en-GB" b="1" dirty="0">
                <a:solidFill>
                  <a:srgbClr val="0070C0"/>
                </a:solidFill>
              </a:rPr>
              <a:t>Histogram</a:t>
            </a:r>
            <a:endParaRPr lang="en-GB" dirty="0"/>
          </a:p>
        </p:txBody>
      </p:sp>
      <p:sp>
        <p:nvSpPr>
          <p:cNvPr id="83" name="Rectangle 82"/>
          <p:cNvSpPr/>
          <p:nvPr/>
        </p:nvSpPr>
        <p:spPr>
          <a:xfrm>
            <a:off x="4596866" y="857250"/>
            <a:ext cx="1447984" cy="30990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7" name="Group 76"/>
          <p:cNvGrpSpPr/>
          <p:nvPr/>
        </p:nvGrpSpPr>
        <p:grpSpPr>
          <a:xfrm>
            <a:off x="594924" y="886253"/>
            <a:ext cx="7302513" cy="638155"/>
            <a:chOff x="594924" y="886253"/>
            <a:chExt cx="7302513" cy="638155"/>
          </a:xfrm>
        </p:grpSpPr>
        <p:cxnSp>
          <p:nvCxnSpPr>
            <p:cNvPr id="78" name="Straight Connector 77"/>
            <p:cNvCxnSpPr/>
            <p:nvPr/>
          </p:nvCxnSpPr>
          <p:spPr>
            <a:xfrm flipH="1" flipV="1">
              <a:off x="4495801" y="1227448"/>
              <a:ext cx="3371849" cy="12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custDataLst>
                <p:tags r:id="rId9"/>
              </p:custDataLst>
            </p:nvPr>
          </p:nvGrpSpPr>
          <p:grpSpPr>
            <a:xfrm>
              <a:off x="594924" y="886253"/>
              <a:ext cx="7302513" cy="638155"/>
              <a:chOff x="594924" y="886253"/>
              <a:chExt cx="7302513" cy="638155"/>
            </a:xfrm>
          </p:grpSpPr>
          <p:pic>
            <p:nvPicPr>
              <p:cNvPr id="80" name="Picture 79"/>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594924" y="1067774"/>
                <a:ext cx="3745595" cy="233412"/>
              </a:xfrm>
              <a:prstGeom prst="rect">
                <a:avLst/>
              </a:prstGeom>
            </p:spPr>
          </p:pic>
          <p:pic>
            <p:nvPicPr>
              <p:cNvPr id="81" name="Picture 80"/>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5293232" y="1271389"/>
                <a:ext cx="1795523" cy="253019"/>
              </a:xfrm>
              <a:prstGeom prst="rect">
                <a:avLst/>
              </a:prstGeom>
            </p:spPr>
          </p:pic>
          <p:pic>
            <p:nvPicPr>
              <p:cNvPr id="82" name="Picture 81"/>
              <p:cNvPicPr>
                <a:picLocks noChangeAspect="1"/>
              </p:cNvPicPr>
              <p:nvPr>
                <p:custDataLst>
                  <p:tags r:id="rId12"/>
                </p:custDataLst>
              </p:nvPr>
            </p:nvPicPr>
            <p:blipFill>
              <a:blip r:embed="rId29" cstate="print">
                <a:extLst>
                  <a:ext uri="{28A0092B-C50C-407E-A947-70E740481C1C}">
                    <a14:useLocalDpi xmlns:a14="http://schemas.microsoft.com/office/drawing/2010/main" val="0"/>
                  </a:ext>
                </a:extLst>
              </a:blip>
              <a:stretch>
                <a:fillRect/>
              </a:stretch>
            </p:blipFill>
            <p:spPr>
              <a:xfrm>
                <a:off x="4596866" y="886253"/>
                <a:ext cx="3300571" cy="259047"/>
              </a:xfrm>
              <a:prstGeom prst="rect">
                <a:avLst/>
              </a:prstGeom>
            </p:spPr>
          </p:pic>
        </p:grpSp>
      </p:grpSp>
      <p:pic>
        <p:nvPicPr>
          <p:cNvPr id="46" name="Picture 45"/>
          <p:cNvPicPr>
            <a:picLocks noChangeAspect="1"/>
          </p:cNvPicPr>
          <p:nvPr>
            <p:custDataLst>
              <p:tags r:id="rId5"/>
            </p:custDataLst>
          </p:nvPr>
        </p:nvPicPr>
        <p:blipFill>
          <a:blip r:embed="rId30" cstate="print">
            <a:extLst>
              <a:ext uri="{28A0092B-C50C-407E-A947-70E740481C1C}">
                <a14:useLocalDpi xmlns:a14="http://schemas.microsoft.com/office/drawing/2010/main" val="0"/>
              </a:ext>
            </a:extLst>
          </a:blip>
          <a:stretch>
            <a:fillRect/>
          </a:stretch>
        </p:blipFill>
        <p:spPr>
          <a:xfrm>
            <a:off x="1447800" y="4573894"/>
            <a:ext cx="85333" cy="169143"/>
          </a:xfrm>
          <a:prstGeom prst="rect">
            <a:avLst/>
          </a:prstGeom>
        </p:spPr>
      </p:pic>
      <p:pic>
        <p:nvPicPr>
          <p:cNvPr id="3" name="Picture 2"/>
          <p:cNvPicPr>
            <a:picLocks noChangeAspect="1"/>
          </p:cNvPicPr>
          <p:nvPr>
            <p:custDataLst>
              <p:tags r:id="rId6"/>
            </p:custDataLst>
          </p:nvPr>
        </p:nvPicPr>
        <p:blipFill>
          <a:blip r:embed="rId31" cstate="print">
            <a:extLst>
              <a:ext uri="{28A0092B-C50C-407E-A947-70E740481C1C}">
                <a14:useLocalDpi xmlns:a14="http://schemas.microsoft.com/office/drawing/2010/main" val="0"/>
              </a:ext>
            </a:extLst>
          </a:blip>
          <a:stretch>
            <a:fillRect/>
          </a:stretch>
        </p:blipFill>
        <p:spPr>
          <a:xfrm>
            <a:off x="3457396" y="4570846"/>
            <a:ext cx="214856" cy="172191"/>
          </a:xfrm>
          <a:prstGeom prst="rect">
            <a:avLst/>
          </a:prstGeom>
        </p:spPr>
      </p:pic>
      <p:pic>
        <p:nvPicPr>
          <p:cNvPr id="50" name="Picture 49"/>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1143000" y="2226163"/>
            <a:ext cx="214856" cy="172191"/>
          </a:xfrm>
          <a:prstGeom prst="rect">
            <a:avLst/>
          </a:prstGeom>
        </p:spPr>
      </p:pic>
      <p:pic>
        <p:nvPicPr>
          <p:cNvPr id="52" name="Picture 51"/>
          <p:cNvPicPr>
            <a:picLocks noChangeAspect="1"/>
          </p:cNvPicPr>
          <p:nvPr>
            <p:custDataLst>
              <p:tags r:id="rId8"/>
            </p:custDataLst>
          </p:nvPr>
        </p:nvPicPr>
        <p:blipFill>
          <a:blip r:embed="rId30" cstate="print">
            <a:extLst>
              <a:ext uri="{28A0092B-C50C-407E-A947-70E740481C1C}">
                <a14:useLocalDpi xmlns:a14="http://schemas.microsoft.com/office/drawing/2010/main" val="0"/>
              </a:ext>
            </a:extLst>
          </a:blip>
          <a:stretch>
            <a:fillRect/>
          </a:stretch>
        </p:blipFill>
        <p:spPr>
          <a:xfrm>
            <a:off x="1272523" y="4316758"/>
            <a:ext cx="85333" cy="169143"/>
          </a:xfrm>
          <a:prstGeom prst="rect">
            <a:avLst/>
          </a:prstGeom>
        </p:spPr>
      </p:pic>
    </p:spTree>
    <p:extLst>
      <p:ext uri="{BB962C8B-B14F-4D97-AF65-F5344CB8AC3E}">
        <p14:creationId xmlns:p14="http://schemas.microsoft.com/office/powerpoint/2010/main" val="3087782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Rectangle 271"/>
          <p:cNvSpPr/>
          <p:nvPr/>
        </p:nvSpPr>
        <p:spPr>
          <a:xfrm>
            <a:off x="641855" y="4748051"/>
            <a:ext cx="659895" cy="379674"/>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p:cNvSpPr/>
          <p:nvPr/>
        </p:nvSpPr>
        <p:spPr>
          <a:xfrm>
            <a:off x="4306801" y="5688982"/>
            <a:ext cx="1027199" cy="788018"/>
          </a:xfrm>
          <a:prstGeom prst="rect">
            <a:avLst/>
          </a:prstGeom>
          <a:solidFill>
            <a:srgbClr val="FF99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262623" y="1245055"/>
            <a:ext cx="776889" cy="351286"/>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fontScale="90000"/>
          </a:bodyPr>
          <a:lstStyle/>
          <a:p>
            <a:r>
              <a:rPr lang="en-GB" noProof="0" dirty="0" smtClean="0"/>
              <a:t>MLMF evidence</a:t>
            </a:r>
            <a:endParaRPr lang="en-GB" noProof="0" dirty="0"/>
          </a:p>
        </p:txBody>
      </p:sp>
      <p:sp>
        <p:nvSpPr>
          <p:cNvPr id="43" name="Rectangle 42"/>
          <p:cNvSpPr/>
          <p:nvPr/>
        </p:nvSpPr>
        <p:spPr>
          <a:xfrm>
            <a:off x="4514634" y="815735"/>
            <a:ext cx="1495979" cy="38439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nvGrpSpPr>
          <p:cNvPr id="38" name="Group 37"/>
          <p:cNvGrpSpPr/>
          <p:nvPr/>
        </p:nvGrpSpPr>
        <p:grpSpPr>
          <a:xfrm>
            <a:off x="594924" y="886253"/>
            <a:ext cx="7302513" cy="638155"/>
            <a:chOff x="594924" y="886253"/>
            <a:chExt cx="7302513" cy="638155"/>
          </a:xfrm>
        </p:grpSpPr>
        <p:cxnSp>
          <p:nvCxnSpPr>
            <p:cNvPr id="6" name="Straight Connector 5"/>
            <p:cNvCxnSpPr/>
            <p:nvPr/>
          </p:nvCxnSpPr>
          <p:spPr>
            <a:xfrm flipH="1" flipV="1">
              <a:off x="4495801" y="1227448"/>
              <a:ext cx="3371849" cy="12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custDataLst>
                <p:tags r:id="rId19"/>
              </p:custDataLst>
            </p:nvPr>
          </p:nvGrpSpPr>
          <p:grpSpPr>
            <a:xfrm>
              <a:off x="594924" y="886253"/>
              <a:ext cx="7302513" cy="638155"/>
              <a:chOff x="594924" y="886253"/>
              <a:chExt cx="7302513" cy="638155"/>
            </a:xfrm>
          </p:grpSpPr>
          <p:pic>
            <p:nvPicPr>
              <p:cNvPr id="36" name="Picture 35"/>
              <p:cNvPicPr>
                <a:picLocks noChangeAspect="1"/>
              </p:cNvPicPr>
              <p:nvPr>
                <p:custDataLst>
                  <p:tags r:id="rId20"/>
                </p:custDataLst>
              </p:nvPr>
            </p:nvPicPr>
            <p:blipFill>
              <a:blip r:embed="rId25" cstate="print">
                <a:extLst>
                  <a:ext uri="{28A0092B-C50C-407E-A947-70E740481C1C}">
                    <a14:useLocalDpi xmlns:a14="http://schemas.microsoft.com/office/drawing/2010/main" val="0"/>
                  </a:ext>
                </a:extLst>
              </a:blip>
              <a:stretch>
                <a:fillRect/>
              </a:stretch>
            </p:blipFill>
            <p:spPr>
              <a:xfrm>
                <a:off x="594924" y="1067774"/>
                <a:ext cx="3745595" cy="233412"/>
              </a:xfrm>
              <a:prstGeom prst="rect">
                <a:avLst/>
              </a:prstGeom>
            </p:spPr>
          </p:pic>
          <p:pic>
            <p:nvPicPr>
              <p:cNvPr id="11" name="Picture 10"/>
              <p:cNvPicPr>
                <a:picLocks noChangeAspect="1"/>
              </p:cNvPicPr>
              <p:nvPr>
                <p:custDataLst>
                  <p:tags r:id="rId21"/>
                </p:custDataLst>
              </p:nvPr>
            </p:nvPicPr>
            <p:blipFill>
              <a:blip r:embed="rId26" cstate="print">
                <a:extLst>
                  <a:ext uri="{28A0092B-C50C-407E-A947-70E740481C1C}">
                    <a14:useLocalDpi xmlns:a14="http://schemas.microsoft.com/office/drawing/2010/main" val="0"/>
                  </a:ext>
                </a:extLst>
              </a:blip>
              <a:stretch>
                <a:fillRect/>
              </a:stretch>
            </p:blipFill>
            <p:spPr>
              <a:xfrm>
                <a:off x="5293232" y="1271389"/>
                <a:ext cx="1795523" cy="253019"/>
              </a:xfrm>
              <a:prstGeom prst="rect">
                <a:avLst/>
              </a:prstGeom>
            </p:spPr>
          </p:pic>
          <p:pic>
            <p:nvPicPr>
              <p:cNvPr id="29" name="Picture 28"/>
              <p:cNvPicPr>
                <a:picLocks noChangeAspect="1"/>
              </p:cNvPicPr>
              <p:nvPr>
                <p:custDataLst>
                  <p:tags r:id="rId22"/>
                </p:custDataLst>
              </p:nvPr>
            </p:nvPicPr>
            <p:blipFill>
              <a:blip r:embed="rId27" cstate="print">
                <a:extLst>
                  <a:ext uri="{28A0092B-C50C-407E-A947-70E740481C1C}">
                    <a14:useLocalDpi xmlns:a14="http://schemas.microsoft.com/office/drawing/2010/main" val="0"/>
                  </a:ext>
                </a:extLst>
              </a:blip>
              <a:stretch>
                <a:fillRect/>
              </a:stretch>
            </p:blipFill>
            <p:spPr>
              <a:xfrm>
                <a:off x="4596866" y="886253"/>
                <a:ext cx="3300571" cy="259047"/>
              </a:xfrm>
              <a:prstGeom prst="rect">
                <a:avLst/>
              </a:prstGeom>
            </p:spPr>
          </p:pic>
        </p:grpSp>
      </p:grpSp>
      <p:pic>
        <p:nvPicPr>
          <p:cNvPr id="91" name="Picture 90"/>
          <p:cNvPicPr>
            <a:picLocks noChangeAspect="1"/>
          </p:cNvPicPr>
          <p:nvPr>
            <p:custDataLst>
              <p:tags r:id="rId1"/>
            </p:custDataLst>
          </p:nvPr>
        </p:nvPicPr>
        <p:blipFill>
          <a:blip r:embed="rId28" cstate="print">
            <a:extLst>
              <a:ext uri="{28A0092B-C50C-407E-A947-70E740481C1C}">
                <a14:useLocalDpi xmlns:a14="http://schemas.microsoft.com/office/drawing/2010/main" val="0"/>
              </a:ext>
            </a:extLst>
          </a:blip>
          <a:stretch>
            <a:fillRect/>
          </a:stretch>
        </p:blipFill>
        <p:spPr>
          <a:xfrm>
            <a:off x="952595" y="5724353"/>
            <a:ext cx="4265400" cy="394395"/>
          </a:xfrm>
          <a:prstGeom prst="rect">
            <a:avLst/>
          </a:prstGeom>
        </p:spPr>
      </p:pic>
      <p:grpSp>
        <p:nvGrpSpPr>
          <p:cNvPr id="84" name="Group 83"/>
          <p:cNvGrpSpPr/>
          <p:nvPr/>
        </p:nvGrpSpPr>
        <p:grpSpPr>
          <a:xfrm>
            <a:off x="3011406" y="2017231"/>
            <a:ext cx="5289142" cy="2357761"/>
            <a:chOff x="3011406" y="2017231"/>
            <a:chExt cx="5289142" cy="2357761"/>
          </a:xfrm>
        </p:grpSpPr>
        <p:pic>
          <p:nvPicPr>
            <p:cNvPr id="3074" name="Picture 2 2" descr="C:\Users\Guillaume Work\Dropbox\Defense-slides\images\ch5\joint_0.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420549" y="2214992"/>
              <a:ext cx="287999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Guillaume Work\Dropbox\Defense-slides\images\ch5\joint_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011406" y="2212345"/>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custDataLst>
                <p:tags r:id="rId15"/>
              </p:custDataLst>
            </p:nvPr>
          </p:nvPicPr>
          <p:blipFill>
            <a:blip r:embed="rId31" cstate="print">
              <a:extLst>
                <a:ext uri="{28A0092B-C50C-407E-A947-70E740481C1C}">
                  <a14:useLocalDpi xmlns:a14="http://schemas.microsoft.com/office/drawing/2010/main" val="0"/>
                </a:ext>
              </a:extLst>
            </a:blip>
            <a:stretch>
              <a:fillRect/>
            </a:stretch>
          </p:blipFill>
          <p:spPr>
            <a:xfrm>
              <a:off x="6400800" y="2038268"/>
              <a:ext cx="975496" cy="253019"/>
            </a:xfrm>
            <a:prstGeom prst="rect">
              <a:avLst/>
            </a:prstGeom>
          </p:spPr>
        </p:pic>
        <p:pic>
          <p:nvPicPr>
            <p:cNvPr id="48" name="Picture 47"/>
            <p:cNvPicPr>
              <a:picLocks noChangeAspect="1"/>
            </p:cNvPicPr>
            <p:nvPr>
              <p:custDataLst>
                <p:tags r:id="rId16"/>
              </p:custDataLst>
            </p:nvPr>
          </p:nvPicPr>
          <p:blipFill>
            <a:blip r:embed="rId31" cstate="print">
              <a:extLst>
                <a:ext uri="{28A0092B-C50C-407E-A947-70E740481C1C}">
                  <a14:useLocalDpi xmlns:a14="http://schemas.microsoft.com/office/drawing/2010/main" val="0"/>
                </a:ext>
              </a:extLst>
            </a:blip>
            <a:stretch>
              <a:fillRect/>
            </a:stretch>
          </p:blipFill>
          <p:spPr>
            <a:xfrm>
              <a:off x="4789080" y="2024876"/>
              <a:ext cx="975496" cy="253019"/>
            </a:xfrm>
            <a:prstGeom prst="rect">
              <a:avLst/>
            </a:prstGeom>
          </p:spPr>
        </p:pic>
        <p:pic>
          <p:nvPicPr>
            <p:cNvPr id="18" name="Picture 17"/>
            <p:cNvPicPr>
              <a:picLocks noChangeAspect="1"/>
            </p:cNvPicPr>
            <p:nvPr>
              <p:custDataLst>
                <p:tags r:id="rId17"/>
              </p:custDataLst>
            </p:nvPr>
          </p:nvPicPr>
          <p:blipFill>
            <a:blip r:embed="rId32" cstate="print">
              <a:extLst>
                <a:ext uri="{28A0092B-C50C-407E-A947-70E740481C1C}">
                  <a14:useLocalDpi xmlns:a14="http://schemas.microsoft.com/office/drawing/2010/main" val="0"/>
                </a:ext>
              </a:extLst>
            </a:blip>
            <a:stretch>
              <a:fillRect/>
            </a:stretch>
          </p:blipFill>
          <p:spPr>
            <a:xfrm>
              <a:off x="3461722" y="2017231"/>
              <a:ext cx="1306250" cy="253019"/>
            </a:xfrm>
            <a:prstGeom prst="rect">
              <a:avLst/>
            </a:prstGeom>
          </p:spPr>
        </p:pic>
        <p:pic>
          <p:nvPicPr>
            <p:cNvPr id="72" name="Picture 71"/>
            <p:cNvPicPr>
              <a:picLocks noChangeAspect="1"/>
            </p:cNvPicPr>
            <p:nvPr>
              <p:custDataLst>
                <p:tags r:id="rId18"/>
              </p:custDataLst>
            </p:nvPr>
          </p:nvPicPr>
          <p:blipFill>
            <a:blip r:embed="rId33" cstate="print">
              <a:extLst>
                <a:ext uri="{28A0092B-C50C-407E-A947-70E740481C1C}">
                  <a14:useLocalDpi xmlns:a14="http://schemas.microsoft.com/office/drawing/2010/main" val="0"/>
                </a:ext>
              </a:extLst>
            </a:blip>
            <a:stretch>
              <a:fillRect/>
            </a:stretch>
          </p:blipFill>
          <p:spPr>
            <a:xfrm>
              <a:off x="5637255" y="3143010"/>
              <a:ext cx="153945" cy="10669"/>
            </a:xfrm>
            <a:prstGeom prst="rect">
              <a:avLst/>
            </a:prstGeom>
          </p:spPr>
        </p:pic>
      </p:grpSp>
      <p:grpSp>
        <p:nvGrpSpPr>
          <p:cNvPr id="85" name="Group 84"/>
          <p:cNvGrpSpPr/>
          <p:nvPr/>
        </p:nvGrpSpPr>
        <p:grpSpPr>
          <a:xfrm>
            <a:off x="425102" y="1975716"/>
            <a:ext cx="2879999" cy="2422449"/>
            <a:chOff x="425102" y="1975716"/>
            <a:chExt cx="2879999" cy="2422449"/>
          </a:xfrm>
        </p:grpSpPr>
        <p:pic>
          <p:nvPicPr>
            <p:cNvPr id="3076" name="Picture 4 1" descr="C:\Users\Guillaume Work\Dropbox\Defense-slides\images\ch5\joint_zero.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25102" y="2238165"/>
              <a:ext cx="287999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custDataLst>
                <p:tags r:id="rId13"/>
              </p:custDataLst>
            </p:nvPr>
          </p:nvPicPr>
          <p:blipFill>
            <a:blip r:embed="rId35" cstate="print">
              <a:extLst>
                <a:ext uri="{28A0092B-C50C-407E-A947-70E740481C1C}">
                  <a14:useLocalDpi xmlns:a14="http://schemas.microsoft.com/office/drawing/2010/main" val="0"/>
                </a:ext>
              </a:extLst>
            </a:blip>
            <a:stretch>
              <a:fillRect/>
            </a:stretch>
          </p:blipFill>
          <p:spPr>
            <a:xfrm>
              <a:off x="3124200" y="3113288"/>
              <a:ext cx="170712" cy="59444"/>
            </a:xfrm>
            <a:prstGeom prst="rect">
              <a:avLst/>
            </a:prstGeom>
          </p:spPr>
        </p:pic>
        <p:pic>
          <p:nvPicPr>
            <p:cNvPr id="77" name="Picture 76"/>
            <p:cNvPicPr>
              <a:picLocks noChangeAspect="1"/>
            </p:cNvPicPr>
            <p:nvPr>
              <p:custDataLst>
                <p:tags r:id="rId14"/>
              </p:custDataLst>
            </p:nvPr>
          </p:nvPicPr>
          <p:blipFill>
            <a:blip r:embed="rId36" cstate="print">
              <a:extLst>
                <a:ext uri="{28A0092B-C50C-407E-A947-70E740481C1C}">
                  <a14:useLocalDpi xmlns:a14="http://schemas.microsoft.com/office/drawing/2010/main" val="0"/>
                </a:ext>
              </a:extLst>
            </a:blip>
            <a:stretch>
              <a:fillRect/>
            </a:stretch>
          </p:blipFill>
          <p:spPr>
            <a:xfrm>
              <a:off x="1497045" y="1975716"/>
              <a:ext cx="736111" cy="224211"/>
            </a:xfrm>
            <a:prstGeom prst="rect">
              <a:avLst/>
            </a:prstGeom>
          </p:spPr>
        </p:pic>
      </p:grpSp>
      <p:pic>
        <p:nvPicPr>
          <p:cNvPr id="143" name="Picture 142"/>
          <p:cNvPicPr>
            <a:picLocks noChangeAspect="1"/>
          </p:cNvPicPr>
          <p:nvPr>
            <p:custDataLst>
              <p:tags r:id="rId2"/>
            </p:custDataLst>
          </p:nvPr>
        </p:nvPicPr>
        <p:blipFill>
          <a:blip r:embed="rId37" cstate="print">
            <a:extLst>
              <a:ext uri="{28A0092B-C50C-407E-A947-70E740481C1C}">
                <a14:useLocalDpi xmlns:a14="http://schemas.microsoft.com/office/drawing/2010/main" val="0"/>
              </a:ext>
            </a:extLst>
          </a:blip>
          <a:stretch>
            <a:fillRect/>
          </a:stretch>
        </p:blipFill>
        <p:spPr>
          <a:xfrm>
            <a:off x="425102" y="5313395"/>
            <a:ext cx="4284308" cy="224211"/>
          </a:xfrm>
          <a:prstGeom prst="rect">
            <a:avLst/>
          </a:prstGeom>
        </p:spPr>
      </p:pic>
      <p:grpSp>
        <p:nvGrpSpPr>
          <p:cNvPr id="93" name="Group 92"/>
          <p:cNvGrpSpPr/>
          <p:nvPr/>
        </p:nvGrpSpPr>
        <p:grpSpPr>
          <a:xfrm>
            <a:off x="6010613" y="4456968"/>
            <a:ext cx="2739656" cy="2129986"/>
            <a:chOff x="6010613" y="4456968"/>
            <a:chExt cx="2739656" cy="2129986"/>
          </a:xfrm>
        </p:grpSpPr>
        <p:grpSp>
          <p:nvGrpSpPr>
            <p:cNvPr id="81" name="Group 80"/>
            <p:cNvGrpSpPr/>
            <p:nvPr/>
          </p:nvGrpSpPr>
          <p:grpSpPr>
            <a:xfrm>
              <a:off x="6010613" y="4456968"/>
              <a:ext cx="2739656" cy="2129986"/>
              <a:chOff x="6010613" y="4456968"/>
              <a:chExt cx="2739656" cy="2129986"/>
            </a:xfrm>
          </p:grpSpPr>
          <p:pic>
            <p:nvPicPr>
              <p:cNvPr id="3077" name="Picture 5 1" descr="C:\Users\Guillaume Work\Dropbox\Defense-slides\images\ch5\likelihood_zero.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010613" y="4501111"/>
                <a:ext cx="1746106" cy="174498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custDataLst>
                  <p:tags r:id="rId11"/>
                </p:custDataLst>
              </p:nvPr>
            </p:nvPicPr>
            <p:blipFill>
              <a:blip r:embed="rId39" cstate="print">
                <a:extLst>
                  <a:ext uri="{28A0092B-C50C-407E-A947-70E740481C1C}">
                    <a14:useLocalDpi xmlns:a14="http://schemas.microsoft.com/office/drawing/2010/main" val="0"/>
                  </a:ext>
                </a:extLst>
              </a:blip>
              <a:stretch>
                <a:fillRect/>
              </a:stretch>
            </p:blipFill>
            <p:spPr>
              <a:xfrm>
                <a:off x="8016529" y="5669264"/>
                <a:ext cx="679799" cy="201196"/>
              </a:xfrm>
              <a:prstGeom prst="rect">
                <a:avLst/>
              </a:prstGeom>
            </p:spPr>
          </p:pic>
          <p:pic>
            <p:nvPicPr>
              <p:cNvPr id="79" name="Picture 78"/>
              <p:cNvPicPr>
                <a:picLocks noChangeAspect="1"/>
              </p:cNvPicPr>
              <p:nvPr>
                <p:custDataLst>
                  <p:tags r:id="rId12"/>
                </p:custDataLst>
              </p:nvPr>
            </p:nvPicPr>
            <p:blipFill>
              <a:blip r:embed="rId40" cstate="print">
                <a:extLst>
                  <a:ext uri="{28A0092B-C50C-407E-A947-70E740481C1C}">
                    <a14:useLocalDpi xmlns:a14="http://schemas.microsoft.com/office/drawing/2010/main" val="0"/>
                  </a:ext>
                </a:extLst>
              </a:blip>
              <a:stretch>
                <a:fillRect/>
              </a:stretch>
            </p:blipFill>
            <p:spPr>
              <a:xfrm>
                <a:off x="8097906" y="4456968"/>
                <a:ext cx="652363" cy="185954"/>
              </a:xfrm>
              <a:prstGeom prst="rect">
                <a:avLst/>
              </a:prstGeom>
            </p:spPr>
          </p:pic>
          <p:sp>
            <p:nvSpPr>
              <p:cNvPr id="80" name="Left Arrow 79"/>
              <p:cNvSpPr/>
              <p:nvPr/>
            </p:nvSpPr>
            <p:spPr>
              <a:xfrm>
                <a:off x="7772400" y="4474365"/>
                <a:ext cx="228600" cy="173835"/>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Left Arrow 87"/>
              <p:cNvSpPr/>
              <p:nvPr/>
            </p:nvSpPr>
            <p:spPr>
              <a:xfrm>
                <a:off x="7712288" y="5688982"/>
                <a:ext cx="228600" cy="173835"/>
              </a:xfrm>
              <a:prstGeom prst="leftArrow">
                <a:avLst/>
              </a:prstGeom>
              <a:solidFill>
                <a:srgbClr val="2D1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6077048" y="6248400"/>
                <a:ext cx="1616020" cy="338554"/>
              </a:xfrm>
              <a:prstGeom prst="rect">
                <a:avLst/>
              </a:prstGeom>
            </p:spPr>
            <p:txBody>
              <a:bodyPr wrap="none">
                <a:spAutoFit/>
              </a:bodyPr>
              <a:lstStyle/>
              <a:p>
                <a:r>
                  <a:rPr lang="en-US" sz="1600" b="1" dirty="0" smtClean="0">
                    <a:solidFill>
                      <a:srgbClr val="C00000"/>
                    </a:solidFill>
                  </a:rPr>
                  <a:t>sparse likelihood</a:t>
                </a:r>
                <a:endParaRPr lang="en-US" sz="1600" b="1" dirty="0">
                  <a:solidFill>
                    <a:srgbClr val="C00000"/>
                  </a:solidFill>
                </a:endParaRPr>
              </a:p>
            </p:txBody>
          </p:sp>
        </p:grpSp>
        <p:grpSp>
          <p:nvGrpSpPr>
            <p:cNvPr id="92" name="Group 91"/>
            <p:cNvGrpSpPr/>
            <p:nvPr/>
          </p:nvGrpSpPr>
          <p:grpSpPr>
            <a:xfrm>
              <a:off x="6015045" y="4513534"/>
              <a:ext cx="1733961" cy="1725341"/>
              <a:chOff x="6015045" y="4513534"/>
              <a:chExt cx="1733961" cy="1725341"/>
            </a:xfrm>
          </p:grpSpPr>
          <p:sp>
            <p:nvSpPr>
              <p:cNvPr id="170" name="Rectangle 169"/>
              <p:cNvSpPr/>
              <p:nvPr/>
            </p:nvSpPr>
            <p:spPr>
              <a:xfrm>
                <a:off x="6015045" y="6077707"/>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p:cNvSpPr/>
              <p:nvPr/>
            </p:nvSpPr>
            <p:spPr>
              <a:xfrm>
                <a:off x="6197639" y="5897886"/>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p:cNvSpPr/>
              <p:nvPr/>
            </p:nvSpPr>
            <p:spPr>
              <a:xfrm>
                <a:off x="6362482" y="5726336"/>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p:cNvSpPr/>
              <p:nvPr/>
            </p:nvSpPr>
            <p:spPr>
              <a:xfrm>
                <a:off x="6543059" y="5550177"/>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p:cNvSpPr/>
              <p:nvPr/>
            </p:nvSpPr>
            <p:spPr>
              <a:xfrm>
                <a:off x="6717428" y="5372405"/>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p:cNvSpPr/>
              <p:nvPr/>
            </p:nvSpPr>
            <p:spPr>
              <a:xfrm>
                <a:off x="6887033" y="5203368"/>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p:cNvSpPr/>
              <p:nvPr/>
            </p:nvSpPr>
            <p:spPr>
              <a:xfrm>
                <a:off x="7059311" y="5031539"/>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p:cNvSpPr/>
              <p:nvPr/>
            </p:nvSpPr>
            <p:spPr>
              <a:xfrm>
                <a:off x="7232379" y="4856480"/>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p:cNvSpPr/>
              <p:nvPr/>
            </p:nvSpPr>
            <p:spPr>
              <a:xfrm>
                <a:off x="7416275" y="4680167"/>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p:cNvSpPr/>
              <p:nvPr/>
            </p:nvSpPr>
            <p:spPr>
              <a:xfrm>
                <a:off x="7587326" y="4513534"/>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12" name="Picture 111"/>
          <p:cNvPicPr>
            <a:picLocks noChangeAspect="1"/>
          </p:cNvPicPr>
          <p:nvPr>
            <p:custDataLst>
              <p:tags r:id="rId3"/>
            </p:custDataLst>
          </p:nvPr>
        </p:nvPicPr>
        <p:blipFill>
          <a:blip r:embed="rId41" cstate="print">
            <a:extLst>
              <a:ext uri="{28A0092B-C50C-407E-A947-70E740481C1C}">
                <a14:useLocalDpi xmlns:a14="http://schemas.microsoft.com/office/drawing/2010/main" val="0"/>
              </a:ext>
            </a:extLst>
          </a:blip>
          <a:stretch>
            <a:fillRect/>
          </a:stretch>
        </p:blipFill>
        <p:spPr>
          <a:xfrm>
            <a:off x="1750355" y="6192559"/>
            <a:ext cx="3550898" cy="394395"/>
          </a:xfrm>
          <a:prstGeom prst="rect">
            <a:avLst/>
          </a:prstGeom>
        </p:spPr>
      </p:pic>
      <p:grpSp>
        <p:nvGrpSpPr>
          <p:cNvPr id="23" name="Group 22"/>
          <p:cNvGrpSpPr/>
          <p:nvPr/>
        </p:nvGrpSpPr>
        <p:grpSpPr>
          <a:xfrm>
            <a:off x="536557" y="1807535"/>
            <a:ext cx="7561349" cy="2893540"/>
            <a:chOff x="668251" y="1907060"/>
            <a:chExt cx="7561349" cy="2893540"/>
          </a:xfrm>
        </p:grpSpPr>
        <p:grpSp>
          <p:nvGrpSpPr>
            <p:cNvPr id="243" name="Group 242"/>
            <p:cNvGrpSpPr/>
            <p:nvPr/>
          </p:nvGrpSpPr>
          <p:grpSpPr>
            <a:xfrm>
              <a:off x="668251" y="2010599"/>
              <a:ext cx="3774799" cy="2790001"/>
              <a:chOff x="276560" y="2160939"/>
              <a:chExt cx="3774799" cy="2790001"/>
            </a:xfrm>
          </p:grpSpPr>
          <p:pic>
            <p:nvPicPr>
              <p:cNvPr id="259" name="Picture 7 2 1" descr="C:\Users\Guillaume Work\Dropbox\Defense-slides\images\ch5\joint_3.pn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76560" y="2160939"/>
                <a:ext cx="3631978" cy="2790001"/>
              </a:xfrm>
              <a:prstGeom prst="rect">
                <a:avLst/>
              </a:prstGeom>
              <a:noFill/>
              <a:extLst>
                <a:ext uri="{909E8E84-426E-40DD-AFC4-6F175D3DCCD1}">
                  <a14:hiddenFill xmlns:a14="http://schemas.microsoft.com/office/drawing/2010/main">
                    <a:solidFill>
                      <a:srgbClr val="FFFFFF"/>
                    </a:solidFill>
                  </a14:hiddenFill>
                </a:ext>
              </a:extLst>
            </p:spPr>
          </p:pic>
          <p:grpSp>
            <p:nvGrpSpPr>
              <p:cNvPr id="260" name="Group 259"/>
              <p:cNvGrpSpPr/>
              <p:nvPr/>
            </p:nvGrpSpPr>
            <p:grpSpPr>
              <a:xfrm>
                <a:off x="3352800" y="2324100"/>
                <a:ext cx="698559" cy="2316956"/>
                <a:chOff x="3352800" y="2324100"/>
                <a:chExt cx="698559" cy="2316956"/>
              </a:xfrm>
            </p:grpSpPr>
            <p:pic>
              <p:nvPicPr>
                <p:cNvPr id="261" name="Picture 5" descr="C:\Users\Guillaume Work\Dropbox\Defense-slides\images\ch5\color_bar2.pn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3352800" y="2355055"/>
                  <a:ext cx="161232" cy="2286001"/>
                </a:xfrm>
                <a:prstGeom prst="rect">
                  <a:avLst/>
                </a:prstGeom>
                <a:noFill/>
                <a:extLst>
                  <a:ext uri="{909E8E84-426E-40DD-AFC4-6F175D3DCCD1}">
                    <a14:hiddenFill xmlns:a14="http://schemas.microsoft.com/office/drawing/2010/main">
                      <a:solidFill>
                        <a:srgbClr val="FFFFFF"/>
                      </a:solidFill>
                    </a14:hiddenFill>
                  </a:ext>
                </a:extLst>
              </p:spPr>
            </p:pic>
            <p:sp>
              <p:nvSpPr>
                <p:cNvPr id="262" name="TextBox 261"/>
                <p:cNvSpPr txBox="1"/>
                <p:nvPr/>
              </p:nvSpPr>
              <p:spPr>
                <a:xfrm>
                  <a:off x="3514032" y="2324100"/>
                  <a:ext cx="458780" cy="276999"/>
                </a:xfrm>
                <a:prstGeom prst="rect">
                  <a:avLst/>
                </a:prstGeom>
                <a:noFill/>
              </p:spPr>
              <p:txBody>
                <a:bodyPr wrap="none" rtlCol="0">
                  <a:spAutoFit/>
                </a:bodyPr>
                <a:lstStyle/>
                <a:p>
                  <a:r>
                    <a:rPr lang="en-GB" sz="1200" dirty="0" smtClean="0"/>
                    <a:t>0.02</a:t>
                  </a:r>
                  <a:endParaRPr lang="en-GB" sz="1200" dirty="0"/>
                </a:p>
              </p:txBody>
            </p:sp>
            <p:sp>
              <p:nvSpPr>
                <p:cNvPr id="263" name="TextBox 262"/>
                <p:cNvSpPr txBox="1"/>
                <p:nvPr/>
              </p:nvSpPr>
              <p:spPr>
                <a:xfrm>
                  <a:off x="3514032" y="3425134"/>
                  <a:ext cx="458780" cy="276999"/>
                </a:xfrm>
                <a:prstGeom prst="rect">
                  <a:avLst/>
                </a:prstGeom>
                <a:noFill/>
              </p:spPr>
              <p:txBody>
                <a:bodyPr wrap="none" rtlCol="0">
                  <a:spAutoFit/>
                </a:bodyPr>
                <a:lstStyle/>
                <a:p>
                  <a:r>
                    <a:rPr lang="en-GB" sz="1200" dirty="0" smtClean="0"/>
                    <a:t>0.01</a:t>
                  </a:r>
                  <a:endParaRPr lang="en-GB" sz="1200" dirty="0"/>
                </a:p>
              </p:txBody>
            </p:sp>
            <p:sp>
              <p:nvSpPr>
                <p:cNvPr id="264" name="TextBox 263"/>
                <p:cNvSpPr txBox="1"/>
                <p:nvPr/>
              </p:nvSpPr>
              <p:spPr>
                <a:xfrm>
                  <a:off x="3514032" y="4267200"/>
                  <a:ext cx="537327" cy="276999"/>
                </a:xfrm>
                <a:prstGeom prst="rect">
                  <a:avLst/>
                </a:prstGeom>
                <a:noFill/>
              </p:spPr>
              <p:txBody>
                <a:bodyPr wrap="none" rtlCol="0">
                  <a:spAutoFit/>
                </a:bodyPr>
                <a:lstStyle/>
                <a:p>
                  <a:r>
                    <a:rPr lang="en-GB" sz="1200" dirty="0" smtClean="0"/>
                    <a:t>0.002</a:t>
                  </a:r>
                  <a:endParaRPr lang="en-GB" sz="1200" dirty="0"/>
                </a:p>
              </p:txBody>
            </p:sp>
          </p:grpSp>
        </p:grpSp>
        <p:grpSp>
          <p:nvGrpSpPr>
            <p:cNvPr id="22" name="Group 21"/>
            <p:cNvGrpSpPr/>
            <p:nvPr>
              <p:custDataLst>
                <p:tags r:id="rId8"/>
              </p:custDataLst>
            </p:nvPr>
          </p:nvGrpSpPr>
          <p:grpSpPr>
            <a:xfrm>
              <a:off x="4406894" y="1913692"/>
              <a:ext cx="3631978" cy="2886908"/>
              <a:chOff x="4406894" y="1913692"/>
              <a:chExt cx="3631978" cy="2886908"/>
            </a:xfrm>
          </p:grpSpPr>
          <p:pic>
            <p:nvPicPr>
              <p:cNvPr id="257" name="Picture 7 2 2" descr="C:\Users\Guillaume Work\Dropbox\Defense-slides\images\ch5\joint_3.pn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4406894" y="2010599"/>
                <a:ext cx="3631978" cy="27900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custDataLst>
                  <p:tags r:id="rId10"/>
                </p:custDataLst>
              </p:nvPr>
            </p:nvPicPr>
            <p:blipFill>
              <a:blip r:embed="rId44" cstate="print">
                <a:extLst>
                  <a:ext uri="{28A0092B-C50C-407E-A947-70E740481C1C}">
                    <a14:useLocalDpi xmlns:a14="http://schemas.microsoft.com/office/drawing/2010/main" val="0"/>
                  </a:ext>
                </a:extLst>
              </a:blip>
              <a:stretch>
                <a:fillRect/>
              </a:stretch>
            </p:blipFill>
            <p:spPr>
              <a:xfrm>
                <a:off x="5436065" y="1913692"/>
                <a:ext cx="1802552" cy="207078"/>
              </a:xfrm>
              <a:prstGeom prst="rect">
                <a:avLst/>
              </a:prstGeom>
            </p:spPr>
          </p:pic>
        </p:grpSp>
        <p:grpSp>
          <p:nvGrpSpPr>
            <p:cNvPr id="245" name="Group 244"/>
            <p:cNvGrpSpPr/>
            <p:nvPr/>
          </p:nvGrpSpPr>
          <p:grpSpPr>
            <a:xfrm>
              <a:off x="7505971" y="2173760"/>
              <a:ext cx="723629" cy="2448699"/>
              <a:chOff x="7114280" y="2324100"/>
              <a:chExt cx="723629" cy="2448699"/>
            </a:xfrm>
          </p:grpSpPr>
          <p:pic>
            <p:nvPicPr>
              <p:cNvPr id="250" name="Picture 4 2" descr="C:\Users\Guillaume Work\Dropbox\Defense-slides\images\ch5\color_bar.pn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114280" y="2324100"/>
                <a:ext cx="175127" cy="2316956"/>
              </a:xfrm>
              <a:prstGeom prst="rect">
                <a:avLst/>
              </a:prstGeom>
              <a:noFill/>
              <a:extLst>
                <a:ext uri="{909E8E84-426E-40DD-AFC4-6F175D3DCCD1}">
                  <a14:hiddenFill xmlns:a14="http://schemas.microsoft.com/office/drawing/2010/main">
                    <a:solidFill>
                      <a:srgbClr val="FFFFFF"/>
                    </a:solidFill>
                  </a14:hiddenFill>
                </a:ext>
              </a:extLst>
            </p:spPr>
          </p:pic>
          <p:sp>
            <p:nvSpPr>
              <p:cNvPr id="251" name="TextBox 250"/>
              <p:cNvSpPr txBox="1"/>
              <p:nvPr/>
            </p:nvSpPr>
            <p:spPr>
              <a:xfrm>
                <a:off x="7291947" y="2542550"/>
                <a:ext cx="537327" cy="276999"/>
              </a:xfrm>
              <a:prstGeom prst="rect">
                <a:avLst/>
              </a:prstGeom>
              <a:noFill/>
            </p:spPr>
            <p:txBody>
              <a:bodyPr wrap="none" rtlCol="0">
                <a:spAutoFit/>
              </a:bodyPr>
              <a:lstStyle/>
              <a:p>
                <a:r>
                  <a:rPr lang="en-GB" sz="1200" dirty="0" smtClean="0"/>
                  <a:t>0.025</a:t>
                </a:r>
                <a:endParaRPr lang="en-GB" sz="1200" dirty="0"/>
              </a:p>
            </p:txBody>
          </p:sp>
          <p:sp>
            <p:nvSpPr>
              <p:cNvPr id="252" name="TextBox 251"/>
              <p:cNvSpPr txBox="1"/>
              <p:nvPr/>
            </p:nvSpPr>
            <p:spPr>
              <a:xfrm>
                <a:off x="7289914" y="2938790"/>
                <a:ext cx="458780" cy="276999"/>
              </a:xfrm>
              <a:prstGeom prst="rect">
                <a:avLst/>
              </a:prstGeom>
              <a:noFill/>
            </p:spPr>
            <p:txBody>
              <a:bodyPr wrap="none" rtlCol="0">
                <a:spAutoFit/>
              </a:bodyPr>
              <a:lstStyle/>
              <a:p>
                <a:r>
                  <a:rPr lang="en-GB" sz="1200" dirty="0" smtClean="0"/>
                  <a:t>0.02</a:t>
                </a:r>
                <a:endParaRPr lang="en-GB" sz="1200" dirty="0"/>
              </a:p>
            </p:txBody>
          </p:sp>
          <p:sp>
            <p:nvSpPr>
              <p:cNvPr id="253" name="TextBox 252"/>
              <p:cNvSpPr txBox="1"/>
              <p:nvPr/>
            </p:nvSpPr>
            <p:spPr>
              <a:xfrm>
                <a:off x="7295757" y="3721183"/>
                <a:ext cx="458780" cy="276999"/>
              </a:xfrm>
              <a:prstGeom prst="rect">
                <a:avLst/>
              </a:prstGeom>
              <a:noFill/>
            </p:spPr>
            <p:txBody>
              <a:bodyPr wrap="none" rtlCol="0">
                <a:spAutoFit/>
              </a:bodyPr>
              <a:lstStyle/>
              <a:p>
                <a:r>
                  <a:rPr lang="en-GB" sz="1200" dirty="0" smtClean="0"/>
                  <a:t>0.01</a:t>
                </a:r>
                <a:endParaRPr lang="en-GB" sz="1200" dirty="0"/>
              </a:p>
            </p:txBody>
          </p:sp>
          <p:sp>
            <p:nvSpPr>
              <p:cNvPr id="254" name="TextBox 253"/>
              <p:cNvSpPr txBox="1"/>
              <p:nvPr/>
            </p:nvSpPr>
            <p:spPr>
              <a:xfrm>
                <a:off x="7300582" y="4114800"/>
                <a:ext cx="537327" cy="276999"/>
              </a:xfrm>
              <a:prstGeom prst="rect">
                <a:avLst/>
              </a:prstGeom>
              <a:noFill/>
            </p:spPr>
            <p:txBody>
              <a:bodyPr wrap="none" rtlCol="0">
                <a:spAutoFit/>
              </a:bodyPr>
              <a:lstStyle/>
              <a:p>
                <a:r>
                  <a:rPr lang="en-GB" sz="1200" dirty="0" smtClean="0"/>
                  <a:t>0.005</a:t>
                </a:r>
                <a:endParaRPr lang="en-GB" sz="1200" dirty="0"/>
              </a:p>
            </p:txBody>
          </p:sp>
          <p:sp>
            <p:nvSpPr>
              <p:cNvPr id="255" name="TextBox 254"/>
              <p:cNvSpPr txBox="1"/>
              <p:nvPr/>
            </p:nvSpPr>
            <p:spPr>
              <a:xfrm>
                <a:off x="7302107" y="4495800"/>
                <a:ext cx="263214" cy="276999"/>
              </a:xfrm>
              <a:prstGeom prst="rect">
                <a:avLst/>
              </a:prstGeom>
              <a:noFill/>
            </p:spPr>
            <p:txBody>
              <a:bodyPr wrap="none" rtlCol="0">
                <a:spAutoFit/>
              </a:bodyPr>
              <a:lstStyle/>
              <a:p>
                <a:r>
                  <a:rPr lang="en-GB" sz="1200" dirty="0" smtClean="0"/>
                  <a:t>0</a:t>
                </a:r>
                <a:endParaRPr lang="en-GB" sz="1200" dirty="0"/>
              </a:p>
            </p:txBody>
          </p:sp>
          <p:sp>
            <p:nvSpPr>
              <p:cNvPr id="256" name="TextBox 255"/>
              <p:cNvSpPr txBox="1"/>
              <p:nvPr/>
            </p:nvSpPr>
            <p:spPr>
              <a:xfrm>
                <a:off x="7289407" y="3344078"/>
                <a:ext cx="537327" cy="276999"/>
              </a:xfrm>
              <a:prstGeom prst="rect">
                <a:avLst/>
              </a:prstGeom>
              <a:noFill/>
            </p:spPr>
            <p:txBody>
              <a:bodyPr wrap="none" rtlCol="0">
                <a:spAutoFit/>
              </a:bodyPr>
              <a:lstStyle/>
              <a:p>
                <a:r>
                  <a:rPr lang="en-GB" sz="1200" dirty="0" smtClean="0"/>
                  <a:t>0.015</a:t>
                </a:r>
                <a:endParaRPr lang="en-GB" sz="1200" dirty="0"/>
              </a:p>
            </p:txBody>
          </p:sp>
        </p:grpSp>
        <p:grpSp>
          <p:nvGrpSpPr>
            <p:cNvPr id="246" name="Group 245"/>
            <p:cNvGrpSpPr/>
            <p:nvPr/>
          </p:nvGrpSpPr>
          <p:grpSpPr>
            <a:xfrm>
              <a:off x="3900196" y="2173760"/>
              <a:ext cx="4317910" cy="495450"/>
              <a:chOff x="3512860" y="2324099"/>
              <a:chExt cx="4317910" cy="495450"/>
            </a:xfrm>
          </p:grpSpPr>
          <p:sp>
            <p:nvSpPr>
              <p:cNvPr id="248" name="TextBox 247"/>
              <p:cNvSpPr txBox="1"/>
              <p:nvPr/>
            </p:nvSpPr>
            <p:spPr>
              <a:xfrm>
                <a:off x="3512860" y="2324099"/>
                <a:ext cx="458780" cy="276999"/>
              </a:xfrm>
              <a:prstGeom prst="rect">
                <a:avLst/>
              </a:prstGeom>
              <a:noFill/>
            </p:spPr>
            <p:txBody>
              <a:bodyPr wrap="none" rtlCol="0">
                <a:spAutoFit/>
              </a:bodyPr>
              <a:lstStyle/>
              <a:p>
                <a:r>
                  <a:rPr lang="en-GB" sz="1200" b="1" dirty="0" smtClean="0">
                    <a:solidFill>
                      <a:srgbClr val="C00000"/>
                    </a:solidFill>
                  </a:rPr>
                  <a:t>0.02</a:t>
                </a:r>
                <a:endParaRPr lang="en-GB" sz="1200" b="1" dirty="0">
                  <a:solidFill>
                    <a:srgbClr val="C00000"/>
                  </a:solidFill>
                </a:endParaRPr>
              </a:p>
            </p:txBody>
          </p:sp>
          <p:sp>
            <p:nvSpPr>
              <p:cNvPr id="249" name="TextBox 248"/>
              <p:cNvSpPr txBox="1"/>
              <p:nvPr/>
            </p:nvSpPr>
            <p:spPr>
              <a:xfrm>
                <a:off x="7293443" y="2542550"/>
                <a:ext cx="537327" cy="276999"/>
              </a:xfrm>
              <a:prstGeom prst="rect">
                <a:avLst/>
              </a:prstGeom>
              <a:noFill/>
            </p:spPr>
            <p:txBody>
              <a:bodyPr wrap="none" rtlCol="0">
                <a:spAutoFit/>
              </a:bodyPr>
              <a:lstStyle/>
              <a:p>
                <a:r>
                  <a:rPr lang="en-GB" sz="1200" b="1" dirty="0" smtClean="0">
                    <a:solidFill>
                      <a:srgbClr val="C00000"/>
                    </a:solidFill>
                  </a:rPr>
                  <a:t>0.025</a:t>
                </a:r>
                <a:endParaRPr lang="en-GB" sz="1200" b="1" dirty="0">
                  <a:solidFill>
                    <a:srgbClr val="C00000"/>
                  </a:solidFill>
                </a:endParaRPr>
              </a:p>
            </p:txBody>
          </p:sp>
        </p:grpSp>
        <p:pic>
          <p:nvPicPr>
            <p:cNvPr id="247" name="Picture 246"/>
            <p:cNvPicPr>
              <a:picLocks noChangeAspect="1"/>
            </p:cNvPicPr>
            <p:nvPr>
              <p:custDataLst>
                <p:tags r:id="rId9"/>
              </p:custDataLst>
            </p:nvPr>
          </p:nvPicPr>
          <p:blipFill>
            <a:blip r:embed="rId46" cstate="print">
              <a:extLst>
                <a:ext uri="{28A0092B-C50C-407E-A947-70E740481C1C}">
                  <a14:useLocalDpi xmlns:a14="http://schemas.microsoft.com/office/drawing/2010/main" val="0"/>
                </a:ext>
              </a:extLst>
            </a:blip>
            <a:stretch>
              <a:fillRect/>
            </a:stretch>
          </p:blipFill>
          <p:spPr>
            <a:xfrm>
              <a:off x="1770425" y="1907060"/>
              <a:ext cx="1593066" cy="207078"/>
            </a:xfrm>
            <a:prstGeom prst="rect">
              <a:avLst/>
            </a:prstGeom>
          </p:spPr>
        </p:pic>
      </p:grpSp>
      <p:grpSp>
        <p:nvGrpSpPr>
          <p:cNvPr id="185" name="Group 184"/>
          <p:cNvGrpSpPr/>
          <p:nvPr/>
        </p:nvGrpSpPr>
        <p:grpSpPr>
          <a:xfrm>
            <a:off x="649201" y="4703384"/>
            <a:ext cx="4838530" cy="521354"/>
            <a:chOff x="649201" y="4703384"/>
            <a:chExt cx="4838530" cy="521354"/>
          </a:xfrm>
        </p:grpSpPr>
        <p:pic>
          <p:nvPicPr>
            <p:cNvPr id="40" name="Picture 39"/>
            <p:cNvPicPr>
              <a:picLocks noChangeAspect="1"/>
            </p:cNvPicPr>
            <p:nvPr>
              <p:custDataLst>
                <p:tags r:id="rId6"/>
              </p:custDataLst>
            </p:nvPr>
          </p:nvPicPr>
          <p:blipFill>
            <a:blip r:embed="rId47" cstate="print">
              <a:extLst>
                <a:ext uri="{28A0092B-C50C-407E-A947-70E740481C1C}">
                  <a14:useLocalDpi xmlns:a14="http://schemas.microsoft.com/office/drawing/2010/main" val="0"/>
                </a:ext>
              </a:extLst>
            </a:blip>
            <a:stretch>
              <a:fillRect/>
            </a:stretch>
          </p:blipFill>
          <p:spPr>
            <a:xfrm>
              <a:off x="649201" y="4831694"/>
              <a:ext cx="3657600" cy="393044"/>
            </a:xfrm>
            <a:prstGeom prst="rect">
              <a:avLst/>
            </a:prstGeom>
          </p:spPr>
        </p:pic>
        <p:grpSp>
          <p:nvGrpSpPr>
            <p:cNvPr id="186" name="Group 185"/>
            <p:cNvGrpSpPr/>
            <p:nvPr/>
          </p:nvGrpSpPr>
          <p:grpSpPr>
            <a:xfrm>
              <a:off x="4380749" y="4703384"/>
              <a:ext cx="1106982" cy="369332"/>
              <a:chOff x="4358976" y="4720243"/>
              <a:chExt cx="1106982" cy="369332"/>
            </a:xfrm>
          </p:grpSpPr>
          <p:sp>
            <p:nvSpPr>
              <p:cNvPr id="187" name="Left Arrow 186"/>
              <p:cNvSpPr/>
              <p:nvPr/>
            </p:nvSpPr>
            <p:spPr>
              <a:xfrm>
                <a:off x="4358976" y="4831694"/>
                <a:ext cx="266360" cy="19652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8" name="Picture 187"/>
              <p:cNvPicPr>
                <a:picLocks noChangeAspect="1"/>
              </p:cNvPicPr>
              <p:nvPr>
                <p:custDataLst>
                  <p:tags r:id="rId7"/>
                </p:custDataLst>
              </p:nvPr>
            </p:nvPicPr>
            <p:blipFill>
              <a:blip r:embed="rId48" cstate="print">
                <a:extLst>
                  <a:ext uri="{28A0092B-C50C-407E-A947-70E740481C1C}">
                    <a14:useLocalDpi xmlns:a14="http://schemas.microsoft.com/office/drawing/2010/main" val="0"/>
                  </a:ext>
                </a:extLst>
              </a:blip>
              <a:stretch>
                <a:fillRect/>
              </a:stretch>
            </p:blipFill>
            <p:spPr>
              <a:xfrm>
                <a:off x="5155019" y="4798238"/>
                <a:ext cx="310939" cy="208817"/>
              </a:xfrm>
              <a:prstGeom prst="rect">
                <a:avLst/>
              </a:prstGeom>
            </p:spPr>
          </p:pic>
          <p:sp>
            <p:nvSpPr>
              <p:cNvPr id="189" name="TextBox 188"/>
              <p:cNvSpPr txBox="1"/>
              <p:nvPr/>
            </p:nvSpPr>
            <p:spPr>
              <a:xfrm>
                <a:off x="4648200" y="4720243"/>
                <a:ext cx="572080" cy="369332"/>
              </a:xfrm>
              <a:prstGeom prst="rect">
                <a:avLst/>
              </a:prstGeom>
              <a:noFill/>
            </p:spPr>
            <p:txBody>
              <a:bodyPr wrap="none" rtlCol="0">
                <a:spAutoFit/>
              </a:bodyPr>
              <a:lstStyle/>
              <a:p>
                <a:r>
                  <a:rPr lang="en-GB" b="1" dirty="0" smtClean="0">
                    <a:solidFill>
                      <a:srgbClr val="FF0000"/>
                    </a:solidFill>
                  </a:rPr>
                  <a:t>cost</a:t>
                </a:r>
                <a:endParaRPr lang="en-GB" b="1" dirty="0">
                  <a:solidFill>
                    <a:srgbClr val="FF0000"/>
                  </a:solidFill>
                </a:endParaRPr>
              </a:p>
            </p:txBody>
          </p:sp>
        </p:grpSp>
      </p:grpSp>
      <p:grpSp>
        <p:nvGrpSpPr>
          <p:cNvPr id="182" name="Group 181"/>
          <p:cNvGrpSpPr/>
          <p:nvPr/>
        </p:nvGrpSpPr>
        <p:grpSpPr>
          <a:xfrm>
            <a:off x="363161" y="6077707"/>
            <a:ext cx="763499" cy="369332"/>
            <a:chOff x="363161" y="6077707"/>
            <a:chExt cx="763499" cy="369332"/>
          </a:xfrm>
        </p:grpSpPr>
        <p:pic>
          <p:nvPicPr>
            <p:cNvPr id="181" name="Picture 180"/>
            <p:cNvPicPr>
              <a:picLocks noChangeAspect="1"/>
            </p:cNvPicPr>
            <p:nvPr>
              <p:custDataLst>
                <p:tags r:id="rId5"/>
              </p:custDataLst>
            </p:nvPr>
          </p:nvPicPr>
          <p:blipFill>
            <a:blip r:embed="rId49" cstate="print">
              <a:extLst>
                <a:ext uri="{28A0092B-C50C-407E-A947-70E740481C1C}">
                  <a14:useLocalDpi xmlns:a14="http://schemas.microsoft.com/office/drawing/2010/main" val="0"/>
                </a:ext>
              </a:extLst>
            </a:blip>
            <a:stretch>
              <a:fillRect/>
            </a:stretch>
          </p:blipFill>
          <p:spPr>
            <a:xfrm>
              <a:off x="913270" y="6187761"/>
              <a:ext cx="213390" cy="172236"/>
            </a:xfrm>
            <a:prstGeom prst="rect">
              <a:avLst/>
            </a:prstGeom>
          </p:spPr>
        </p:pic>
        <p:sp>
          <p:nvSpPr>
            <p:cNvPr id="266" name="TextBox 265"/>
            <p:cNvSpPr txBox="1"/>
            <p:nvPr/>
          </p:nvSpPr>
          <p:spPr>
            <a:xfrm>
              <a:off x="363161" y="6077707"/>
              <a:ext cx="572080" cy="369332"/>
            </a:xfrm>
            <a:prstGeom prst="rect">
              <a:avLst/>
            </a:prstGeom>
            <a:noFill/>
          </p:spPr>
          <p:txBody>
            <a:bodyPr wrap="none" rtlCol="0">
              <a:spAutoFit/>
            </a:bodyPr>
            <a:lstStyle/>
            <a:p>
              <a:r>
                <a:rPr lang="en-GB" b="1" dirty="0" smtClean="0">
                  <a:solidFill>
                    <a:srgbClr val="FF0000"/>
                  </a:solidFill>
                </a:rPr>
                <a:t>cost</a:t>
              </a:r>
              <a:endParaRPr lang="en-GB" b="1" dirty="0">
                <a:solidFill>
                  <a:srgbClr val="FF0000"/>
                </a:solidFill>
              </a:endParaRPr>
            </a:p>
          </p:txBody>
        </p:sp>
      </p:grpSp>
      <p:pic>
        <p:nvPicPr>
          <p:cNvPr id="8" name="Picture 7"/>
          <p:cNvPicPr>
            <a:picLocks noChangeAspect="1"/>
          </p:cNvPicPr>
          <p:nvPr>
            <p:custDataLst>
              <p:tags r:id="rId4"/>
            </p:custDataLst>
          </p:nvPr>
        </p:nvPicPr>
        <p:blipFill>
          <a:blip r:embed="rId50" cstate="print">
            <a:extLst>
              <a:ext uri="{28A0092B-C50C-407E-A947-70E740481C1C}">
                <a14:useLocalDpi xmlns:a14="http://schemas.microsoft.com/office/drawing/2010/main" val="0"/>
              </a:ext>
            </a:extLst>
          </a:blip>
          <a:stretch>
            <a:fillRect/>
          </a:stretch>
        </p:blipFill>
        <p:spPr>
          <a:xfrm>
            <a:off x="647857" y="4692961"/>
            <a:ext cx="3803549" cy="500362"/>
          </a:xfrm>
          <a:prstGeom prst="rect">
            <a:avLst/>
          </a:prstGeom>
        </p:spPr>
      </p:pic>
      <p:pic>
        <p:nvPicPr>
          <p:cNvPr id="96" name="Picture 2 1" descr="C:\Users\Guillaume Work\Dropbox\Defense-slides\images\BSSE.png"/>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sp>
        <p:nvSpPr>
          <p:cNvPr id="97" name="Slide Number Placeholder 3 2"/>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5</a:t>
            </a:r>
            <a:endParaRPr lang="en-US" dirty="0">
              <a:solidFill>
                <a:srgbClr val="7030A0"/>
              </a:solidFill>
            </a:endParaRPr>
          </a:p>
        </p:txBody>
      </p:sp>
    </p:spTree>
    <p:extLst>
      <p:ext uri="{BB962C8B-B14F-4D97-AF65-F5344CB8AC3E}">
        <p14:creationId xmlns:p14="http://schemas.microsoft.com/office/powerpoint/2010/main" val="31674542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8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animBg="1"/>
      <p:bldP spid="1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8 2" descr="E:\Users\Gullaume work\MatlabWorkSpace\DiscreteMultipleBelief\Thesis_plots\Figures\presentation\marginal_0.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781740" y="3507626"/>
            <a:ext cx="2812802" cy="2109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Guillaume Work\Dropbox\Defense-slides\images\ch5\marginal_1.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787102" y="3509341"/>
            <a:ext cx="2814013" cy="2110510"/>
          </a:xfrm>
          <a:prstGeom prst="rect">
            <a:avLst/>
          </a:prstGeom>
          <a:noFill/>
          <a:extLst>
            <a:ext uri="{909E8E84-426E-40DD-AFC4-6F175D3DCCD1}">
              <a14:hiddenFill xmlns:a14="http://schemas.microsoft.com/office/drawing/2010/main">
                <a:solidFill>
                  <a:srgbClr val="FFFFFF"/>
                </a:solidFill>
              </a14:hiddenFill>
            </a:ext>
          </a:extLst>
        </p:spPr>
      </p:pic>
      <p:grpSp>
        <p:nvGrpSpPr>
          <p:cNvPr id="137" name="Group 136"/>
          <p:cNvGrpSpPr/>
          <p:nvPr/>
        </p:nvGrpSpPr>
        <p:grpSpPr>
          <a:xfrm>
            <a:off x="4309684" y="5679733"/>
            <a:ext cx="2035490" cy="800100"/>
            <a:chOff x="3722621" y="5550518"/>
            <a:chExt cx="2035490" cy="800100"/>
          </a:xfrm>
        </p:grpSpPr>
        <p:sp>
          <p:nvSpPr>
            <p:cNvPr id="135" name="Rectangle 134"/>
            <p:cNvSpPr/>
            <p:nvPr/>
          </p:nvSpPr>
          <p:spPr>
            <a:xfrm>
              <a:off x="3722621" y="5562600"/>
              <a:ext cx="395909" cy="788018"/>
            </a:xfrm>
            <a:prstGeom prst="rect">
              <a:avLst/>
            </a:prstGeom>
            <a:solidFill>
              <a:srgbClr val="FF99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p:cNvSpPr/>
            <p:nvPr/>
          </p:nvSpPr>
          <p:spPr>
            <a:xfrm>
              <a:off x="5362202" y="5550518"/>
              <a:ext cx="395909" cy="788018"/>
            </a:xfrm>
            <a:prstGeom prst="rect">
              <a:avLst/>
            </a:prstGeom>
            <a:solidFill>
              <a:srgbClr val="FF99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24963" y="1349341"/>
            <a:ext cx="4127576" cy="4289459"/>
            <a:chOff x="24963" y="1349341"/>
            <a:chExt cx="4127576" cy="4289459"/>
          </a:xfrm>
        </p:grpSpPr>
        <p:pic>
          <p:nvPicPr>
            <p:cNvPr id="6" name="Picture 2 2" descr="C:\Users\Guillaume Work\Dropbox\Defense-slides\images\ch5\joint_0.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272540" y="1349341"/>
              <a:ext cx="287999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1" descr="E:\Users\Gullaume work\MatlabWorkSpace\DiscreteMultipleBelief\Thesis_plots\Figures\presentation\marginal_0.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291179" y="3529200"/>
              <a:ext cx="2812802" cy="2109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custDataLst>
                <p:tags r:id="rId19"/>
              </p:custDataLst>
            </p:nvPr>
          </p:nvPicPr>
          <p:blipFill>
            <a:blip r:embed="rId26" cstate="print">
              <a:extLst>
                <a:ext uri="{28A0092B-C50C-407E-A947-70E740481C1C}">
                  <a14:useLocalDpi xmlns:a14="http://schemas.microsoft.com/office/drawing/2010/main" val="0"/>
                </a:ext>
              </a:extLst>
            </a:blip>
            <a:stretch>
              <a:fillRect/>
            </a:stretch>
          </p:blipFill>
          <p:spPr>
            <a:xfrm>
              <a:off x="241413" y="4347746"/>
              <a:ext cx="194475" cy="214680"/>
            </a:xfrm>
            <a:prstGeom prst="rect">
              <a:avLst/>
            </a:prstGeom>
          </p:spPr>
        </p:pic>
        <p:pic>
          <p:nvPicPr>
            <p:cNvPr id="11" name="Picture 10"/>
            <p:cNvPicPr>
              <a:picLocks noChangeAspect="1"/>
            </p:cNvPicPr>
            <p:nvPr>
              <p:custDataLst>
                <p:tags r:id="rId20"/>
              </p:custDataLst>
            </p:nvPr>
          </p:nvPicPr>
          <p:blipFill>
            <a:blip r:embed="rId27" cstate="print">
              <a:extLst>
                <a:ext uri="{28A0092B-C50C-407E-A947-70E740481C1C}">
                  <a14:useLocalDpi xmlns:a14="http://schemas.microsoft.com/office/drawing/2010/main" val="0"/>
                </a:ext>
              </a:extLst>
            </a:blip>
            <a:stretch>
              <a:fillRect/>
            </a:stretch>
          </p:blipFill>
          <p:spPr>
            <a:xfrm>
              <a:off x="235099" y="4051313"/>
              <a:ext cx="200789" cy="214680"/>
            </a:xfrm>
            <a:prstGeom prst="rect">
              <a:avLst/>
            </a:prstGeom>
          </p:spPr>
        </p:pic>
        <p:sp>
          <p:nvSpPr>
            <p:cNvPr id="64" name="TextBox 63"/>
            <p:cNvSpPr txBox="1"/>
            <p:nvPr/>
          </p:nvSpPr>
          <p:spPr>
            <a:xfrm>
              <a:off x="24963" y="3631007"/>
              <a:ext cx="1611339" cy="338554"/>
            </a:xfrm>
            <a:prstGeom prst="rect">
              <a:avLst/>
            </a:prstGeom>
            <a:noFill/>
          </p:spPr>
          <p:txBody>
            <a:bodyPr wrap="none" rtlCol="0">
              <a:spAutoFit/>
            </a:bodyPr>
            <a:lstStyle/>
            <a:p>
              <a:r>
                <a:rPr lang="en-GB" sz="1600" b="1" u="sng" dirty="0" smtClean="0"/>
                <a:t>Joint parameters</a:t>
              </a:r>
              <a:endParaRPr lang="en-GB" sz="1600" b="1" u="sng" dirty="0"/>
            </a:p>
          </p:txBody>
        </p:sp>
      </p:grpSp>
      <p:sp>
        <p:nvSpPr>
          <p:cNvPr id="2" name="Title 1"/>
          <p:cNvSpPr>
            <a:spLocks noGrp="1"/>
          </p:cNvSpPr>
          <p:nvPr>
            <p:ph type="title"/>
          </p:nvPr>
        </p:nvSpPr>
        <p:spPr/>
        <p:txBody>
          <a:bodyPr>
            <a:normAutofit fontScale="90000"/>
          </a:bodyPr>
          <a:lstStyle/>
          <a:p>
            <a:r>
              <a:rPr lang="en-GB" noProof="0" dirty="0"/>
              <a:t>MLMF </a:t>
            </a:r>
            <a:r>
              <a:rPr lang="en-GB" noProof="0" dirty="0" smtClean="0"/>
              <a:t>Marginal</a:t>
            </a:r>
            <a:endParaRPr lang="en-GB" noProof="0" dirty="0"/>
          </a:p>
        </p:txBody>
      </p:sp>
      <p:sp>
        <p:nvSpPr>
          <p:cNvPr id="71" name="Rectangle 70"/>
          <p:cNvSpPr/>
          <p:nvPr/>
        </p:nvSpPr>
        <p:spPr>
          <a:xfrm rot="16200000">
            <a:off x="1876663" y="2309707"/>
            <a:ext cx="1761844" cy="139200"/>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p:cNvGrpSpPr/>
          <p:nvPr/>
        </p:nvGrpSpPr>
        <p:grpSpPr>
          <a:xfrm>
            <a:off x="2629184" y="3225800"/>
            <a:ext cx="2733018" cy="2355654"/>
            <a:chOff x="2629184" y="3506393"/>
            <a:chExt cx="2733018" cy="2355654"/>
          </a:xfrm>
        </p:grpSpPr>
        <p:sp>
          <p:nvSpPr>
            <p:cNvPr id="74" name="TextBox 73"/>
            <p:cNvSpPr txBox="1"/>
            <p:nvPr/>
          </p:nvSpPr>
          <p:spPr>
            <a:xfrm>
              <a:off x="2629184" y="3506393"/>
              <a:ext cx="256802" cy="261610"/>
            </a:xfrm>
            <a:prstGeom prst="rect">
              <a:avLst/>
            </a:prstGeom>
            <a:noFill/>
          </p:spPr>
          <p:txBody>
            <a:bodyPr wrap="none" rtlCol="0">
              <a:spAutoFit/>
            </a:bodyPr>
            <a:lstStyle/>
            <a:p>
              <a:r>
                <a:rPr lang="en-GB" sz="1100" b="1" dirty="0" smtClean="0"/>
                <a:t>5</a:t>
              </a:r>
              <a:endParaRPr lang="en-GB" sz="1100" b="1" dirty="0"/>
            </a:p>
          </p:txBody>
        </p:sp>
        <p:sp>
          <p:nvSpPr>
            <p:cNvPr id="75" name="TextBox 74"/>
            <p:cNvSpPr txBox="1"/>
            <p:nvPr/>
          </p:nvSpPr>
          <p:spPr>
            <a:xfrm>
              <a:off x="5105400" y="5600437"/>
              <a:ext cx="256802" cy="261610"/>
            </a:xfrm>
            <a:prstGeom prst="rect">
              <a:avLst/>
            </a:prstGeom>
            <a:noFill/>
          </p:spPr>
          <p:txBody>
            <a:bodyPr wrap="none" rtlCol="0">
              <a:spAutoFit/>
            </a:bodyPr>
            <a:lstStyle/>
            <a:p>
              <a:r>
                <a:rPr lang="en-GB" sz="1100" b="1" dirty="0" smtClean="0"/>
                <a:t>5</a:t>
              </a:r>
              <a:endParaRPr lang="en-GB" sz="1100" b="1" dirty="0"/>
            </a:p>
          </p:txBody>
        </p:sp>
      </p:grpSp>
      <p:pic>
        <p:nvPicPr>
          <p:cNvPr id="88" name="Picture 87"/>
          <p:cNvPicPr>
            <a:picLocks noChangeAspect="1"/>
          </p:cNvPicPr>
          <p:nvPr>
            <p:custDataLst>
              <p:tags r:id="rId1"/>
            </p:custDataLst>
          </p:nvPr>
        </p:nvPicPr>
        <p:blipFill>
          <a:blip r:embed="rId28" cstate="print">
            <a:extLst>
              <a:ext uri="{28A0092B-C50C-407E-A947-70E740481C1C}">
                <a14:useLocalDpi xmlns:a14="http://schemas.microsoft.com/office/drawing/2010/main" val="0"/>
              </a:ext>
            </a:extLst>
          </a:blip>
          <a:stretch>
            <a:fillRect/>
          </a:stretch>
        </p:blipFill>
        <p:spPr>
          <a:xfrm>
            <a:off x="1627591" y="5735903"/>
            <a:ext cx="4258652" cy="253019"/>
          </a:xfrm>
          <a:prstGeom prst="rect">
            <a:avLst/>
          </a:prstGeom>
        </p:spPr>
      </p:pic>
      <p:pic>
        <p:nvPicPr>
          <p:cNvPr id="94" name="Picture 93"/>
          <p:cNvPicPr>
            <a:picLocks noChangeAspect="1"/>
          </p:cNvPicPr>
          <p:nvPr>
            <p:custDataLst>
              <p:tags r:id="rId2"/>
            </p:custDataLst>
          </p:nvPr>
        </p:nvPicPr>
        <p:blipFill>
          <a:blip r:embed="rId29" cstate="print">
            <a:extLst>
              <a:ext uri="{28A0092B-C50C-407E-A947-70E740481C1C}">
                <a14:useLocalDpi xmlns:a14="http://schemas.microsoft.com/office/drawing/2010/main" val="0"/>
              </a:ext>
            </a:extLst>
          </a:blip>
          <a:stretch>
            <a:fillRect/>
          </a:stretch>
        </p:blipFill>
        <p:spPr>
          <a:xfrm>
            <a:off x="1385995" y="5726476"/>
            <a:ext cx="5644205" cy="259590"/>
          </a:xfrm>
          <a:prstGeom prst="rect">
            <a:avLst/>
          </a:prstGeom>
        </p:spPr>
      </p:pic>
      <p:grpSp>
        <p:nvGrpSpPr>
          <p:cNvPr id="95" name="Group 94"/>
          <p:cNvGrpSpPr/>
          <p:nvPr/>
        </p:nvGrpSpPr>
        <p:grpSpPr>
          <a:xfrm>
            <a:off x="3712466" y="1348465"/>
            <a:ext cx="2880000" cy="2160000"/>
            <a:chOff x="3749400" y="1445607"/>
            <a:chExt cx="2880000" cy="2160000"/>
          </a:xfrm>
        </p:grpSpPr>
        <p:pic>
          <p:nvPicPr>
            <p:cNvPr id="7" name="Picture 3" descr="C:\Users\Guillaume Work\Dropbox\Defense-slides\images\ch5\joint_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749400" y="1445607"/>
              <a:ext cx="288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5121692" y="3326207"/>
              <a:ext cx="256802" cy="261610"/>
            </a:xfrm>
            <a:prstGeom prst="rect">
              <a:avLst/>
            </a:prstGeom>
            <a:noFill/>
          </p:spPr>
          <p:txBody>
            <a:bodyPr wrap="none" rtlCol="0">
              <a:spAutoFit/>
            </a:bodyPr>
            <a:lstStyle/>
            <a:p>
              <a:r>
                <a:rPr lang="en-GB" sz="1100" b="1" dirty="0" smtClean="0"/>
                <a:t>5</a:t>
              </a:r>
              <a:endParaRPr lang="en-GB" sz="1100" b="1" dirty="0"/>
            </a:p>
          </p:txBody>
        </p:sp>
      </p:grpSp>
      <p:sp>
        <p:nvSpPr>
          <p:cNvPr id="96" name="Rectangle 95"/>
          <p:cNvSpPr/>
          <p:nvPr/>
        </p:nvSpPr>
        <p:spPr>
          <a:xfrm rot="16200000">
            <a:off x="4323711" y="2321528"/>
            <a:ext cx="1761844" cy="139200"/>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TextBox 117"/>
          <p:cNvSpPr txBox="1"/>
          <p:nvPr/>
        </p:nvSpPr>
        <p:spPr>
          <a:xfrm>
            <a:off x="2616484" y="5338791"/>
            <a:ext cx="256802" cy="261610"/>
          </a:xfrm>
          <a:prstGeom prst="rect">
            <a:avLst/>
          </a:prstGeom>
          <a:noFill/>
        </p:spPr>
        <p:txBody>
          <a:bodyPr wrap="none" rtlCol="0">
            <a:spAutoFit/>
          </a:bodyPr>
          <a:lstStyle/>
          <a:p>
            <a:r>
              <a:rPr lang="en-GB" sz="1100" b="1" dirty="0" smtClean="0"/>
              <a:t>5</a:t>
            </a:r>
            <a:endParaRPr lang="en-GB" sz="1100" b="1" dirty="0"/>
          </a:p>
        </p:txBody>
      </p:sp>
      <p:grpSp>
        <p:nvGrpSpPr>
          <p:cNvPr id="128" name="Group 127"/>
          <p:cNvGrpSpPr/>
          <p:nvPr/>
        </p:nvGrpSpPr>
        <p:grpSpPr>
          <a:xfrm>
            <a:off x="1329279" y="813921"/>
            <a:ext cx="5076476" cy="549912"/>
            <a:chOff x="1305034" y="821688"/>
            <a:chExt cx="5076476" cy="549912"/>
          </a:xfrm>
        </p:grpSpPr>
        <p:pic>
          <p:nvPicPr>
            <p:cNvPr id="122" name="Picture 121"/>
            <p:cNvPicPr>
              <a:picLocks noChangeAspect="1"/>
            </p:cNvPicPr>
            <p:nvPr>
              <p:custDataLst>
                <p:tags r:id="rId14"/>
              </p:custDataLst>
            </p:nvPr>
          </p:nvPicPr>
          <p:blipFill>
            <a:blip r:embed="rId31" cstate="print">
              <a:extLst>
                <a:ext uri="{28A0092B-C50C-407E-A947-70E740481C1C}">
                  <a14:useLocalDpi xmlns:a14="http://schemas.microsoft.com/office/drawing/2010/main" val="0"/>
                </a:ext>
              </a:extLst>
            </a:blip>
            <a:stretch>
              <a:fillRect/>
            </a:stretch>
          </p:blipFill>
          <p:spPr>
            <a:xfrm>
              <a:off x="2862267" y="832328"/>
              <a:ext cx="1710318" cy="216000"/>
            </a:xfrm>
            <a:prstGeom prst="rect">
              <a:avLst/>
            </a:prstGeom>
          </p:spPr>
        </p:pic>
        <p:pic>
          <p:nvPicPr>
            <p:cNvPr id="57" name="Picture 56"/>
            <p:cNvPicPr>
              <a:picLocks noChangeAspect="1"/>
            </p:cNvPicPr>
            <p:nvPr>
              <p:custDataLst>
                <p:tags r:id="rId15"/>
              </p:custDataLst>
            </p:nvPr>
          </p:nvPicPr>
          <p:blipFill>
            <a:blip r:embed="rId32" cstate="print">
              <a:extLst>
                <a:ext uri="{28A0092B-C50C-407E-A947-70E740481C1C}">
                  <a14:useLocalDpi xmlns:a14="http://schemas.microsoft.com/office/drawing/2010/main" val="0"/>
                </a:ext>
              </a:extLst>
            </a:blip>
            <a:stretch>
              <a:fillRect/>
            </a:stretch>
          </p:blipFill>
          <p:spPr>
            <a:xfrm>
              <a:off x="2488636" y="926530"/>
              <a:ext cx="237777" cy="445070"/>
            </a:xfrm>
            <a:prstGeom prst="rect">
              <a:avLst/>
            </a:prstGeom>
          </p:spPr>
        </p:pic>
        <p:pic>
          <p:nvPicPr>
            <p:cNvPr id="59" name="Picture 58"/>
            <p:cNvPicPr>
              <a:picLocks noChangeAspect="1"/>
            </p:cNvPicPr>
            <p:nvPr>
              <p:custDataLst>
                <p:tags r:id="rId16"/>
              </p:custDataLst>
            </p:nvPr>
          </p:nvPicPr>
          <p:blipFill>
            <a:blip r:embed="rId33" cstate="print">
              <a:extLst>
                <a:ext uri="{28A0092B-C50C-407E-A947-70E740481C1C}">
                  <a14:useLocalDpi xmlns:a14="http://schemas.microsoft.com/office/drawing/2010/main" val="0"/>
                </a:ext>
              </a:extLst>
            </a:blip>
            <a:stretch>
              <a:fillRect/>
            </a:stretch>
          </p:blipFill>
          <p:spPr>
            <a:xfrm>
              <a:off x="1305034" y="955900"/>
              <a:ext cx="996724" cy="216000"/>
            </a:xfrm>
            <a:prstGeom prst="rect">
              <a:avLst/>
            </a:prstGeom>
          </p:spPr>
        </p:pic>
        <p:grpSp>
          <p:nvGrpSpPr>
            <p:cNvPr id="126" name="Group 125"/>
            <p:cNvGrpSpPr/>
            <p:nvPr/>
          </p:nvGrpSpPr>
          <p:grpSpPr>
            <a:xfrm>
              <a:off x="2862267" y="821688"/>
              <a:ext cx="3519243" cy="530264"/>
              <a:chOff x="2862267" y="821688"/>
              <a:chExt cx="3519243" cy="530264"/>
            </a:xfrm>
          </p:grpSpPr>
          <p:pic>
            <p:nvPicPr>
              <p:cNvPr id="53" name="Picture 52"/>
              <p:cNvPicPr>
                <a:picLocks noChangeAspect="1"/>
              </p:cNvPicPr>
              <p:nvPr>
                <p:custDataLst>
                  <p:tags r:id="rId17"/>
                </p:custDataLst>
              </p:nvPr>
            </p:nvPicPr>
            <p:blipFill>
              <a:blip r:embed="rId34" cstate="print">
                <a:extLst>
                  <a:ext uri="{28A0092B-C50C-407E-A947-70E740481C1C}">
                    <a14:useLocalDpi xmlns:a14="http://schemas.microsoft.com/office/drawing/2010/main" val="0"/>
                  </a:ext>
                </a:extLst>
              </a:blip>
              <a:stretch>
                <a:fillRect/>
              </a:stretch>
            </p:blipFill>
            <p:spPr>
              <a:xfrm>
                <a:off x="4166709" y="1135952"/>
                <a:ext cx="897833" cy="216000"/>
              </a:xfrm>
              <a:prstGeom prst="rect">
                <a:avLst/>
              </a:prstGeom>
            </p:spPr>
          </p:pic>
          <p:cxnSp>
            <p:nvCxnSpPr>
              <p:cNvPr id="55" name="Straight Connector 54"/>
              <p:cNvCxnSpPr/>
              <p:nvPr/>
            </p:nvCxnSpPr>
            <p:spPr>
              <a:xfrm>
                <a:off x="2862267" y="1085272"/>
                <a:ext cx="3471163" cy="0"/>
              </a:xfrm>
              <a:prstGeom prst="line">
                <a:avLst/>
              </a:prstGeom>
              <a:ln/>
            </p:spPr>
            <p:style>
              <a:lnRef idx="1">
                <a:schemeClr val="dk1"/>
              </a:lnRef>
              <a:fillRef idx="0">
                <a:schemeClr val="dk1"/>
              </a:fillRef>
              <a:effectRef idx="0">
                <a:schemeClr val="dk1"/>
              </a:effectRef>
              <a:fontRef idx="minor">
                <a:schemeClr val="tx1"/>
              </a:fontRef>
            </p:style>
          </p:cxnSp>
          <p:pic>
            <p:nvPicPr>
              <p:cNvPr id="120" name="Picture 119"/>
              <p:cNvPicPr>
                <a:picLocks noChangeAspect="1"/>
              </p:cNvPicPr>
              <p:nvPr>
                <p:custDataLst>
                  <p:tags r:id="rId18"/>
                </p:custDataLst>
              </p:nvPr>
            </p:nvPicPr>
            <p:blipFill>
              <a:blip r:embed="rId35" cstate="print">
                <a:extLst>
                  <a:ext uri="{28A0092B-C50C-407E-A947-70E740481C1C}">
                    <a14:useLocalDpi xmlns:a14="http://schemas.microsoft.com/office/drawing/2010/main" val="0"/>
                  </a:ext>
                </a:extLst>
              </a:blip>
              <a:stretch>
                <a:fillRect/>
              </a:stretch>
            </p:blipFill>
            <p:spPr>
              <a:xfrm>
                <a:off x="4664877" y="821688"/>
                <a:ext cx="1716633" cy="209684"/>
              </a:xfrm>
              <a:prstGeom prst="rect">
                <a:avLst/>
              </a:prstGeom>
            </p:spPr>
          </p:pic>
        </p:grpSp>
      </p:grpSp>
      <p:pic>
        <p:nvPicPr>
          <p:cNvPr id="134" name="Picture 133"/>
          <p:cNvPicPr>
            <a:picLocks noChangeAspect="1"/>
          </p:cNvPicPr>
          <p:nvPr>
            <p:custDataLst>
              <p:tags r:id="rId3"/>
            </p:custDataLst>
          </p:nvPr>
        </p:nvPicPr>
        <p:blipFill>
          <a:blip r:embed="rId36" cstate="print">
            <a:extLst>
              <a:ext uri="{28A0092B-C50C-407E-A947-70E740481C1C}">
                <a14:useLocalDpi xmlns:a14="http://schemas.microsoft.com/office/drawing/2010/main" val="0"/>
              </a:ext>
            </a:extLst>
          </a:blip>
          <a:stretch>
            <a:fillRect/>
          </a:stretch>
        </p:blipFill>
        <p:spPr>
          <a:xfrm>
            <a:off x="1349649" y="6176706"/>
            <a:ext cx="5870399" cy="259590"/>
          </a:xfrm>
          <a:prstGeom prst="rect">
            <a:avLst/>
          </a:prstGeom>
        </p:spPr>
      </p:pic>
      <p:grpSp>
        <p:nvGrpSpPr>
          <p:cNvPr id="140" name="Group 139"/>
          <p:cNvGrpSpPr/>
          <p:nvPr/>
        </p:nvGrpSpPr>
        <p:grpSpPr>
          <a:xfrm>
            <a:off x="2676528" y="2308223"/>
            <a:ext cx="2606672" cy="165810"/>
            <a:chOff x="2667458" y="2330192"/>
            <a:chExt cx="2606672" cy="165810"/>
          </a:xfrm>
        </p:grpSpPr>
        <p:sp>
          <p:nvSpPr>
            <p:cNvPr id="138" name="Rectangle 137"/>
            <p:cNvSpPr/>
            <p:nvPr/>
          </p:nvSpPr>
          <p:spPr>
            <a:xfrm rot="16200000">
              <a:off x="2667103" y="2336899"/>
              <a:ext cx="159458" cy="158748"/>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p:cNvSpPr/>
            <p:nvPr/>
          </p:nvSpPr>
          <p:spPr>
            <a:xfrm rot="16200000">
              <a:off x="5110617" y="2331780"/>
              <a:ext cx="165102" cy="161925"/>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endParaRPr lang="en-GB" dirty="0"/>
            </a:p>
          </p:txBody>
        </p:sp>
      </p:grpSp>
      <p:sp>
        <p:nvSpPr>
          <p:cNvPr id="65" name="TextBox 64"/>
          <p:cNvSpPr txBox="1"/>
          <p:nvPr/>
        </p:nvSpPr>
        <p:spPr>
          <a:xfrm>
            <a:off x="6084001" y="3566896"/>
            <a:ext cx="1965090" cy="338554"/>
          </a:xfrm>
          <a:prstGeom prst="rect">
            <a:avLst/>
          </a:prstGeom>
          <a:noFill/>
        </p:spPr>
        <p:txBody>
          <a:bodyPr wrap="none" rtlCol="0">
            <a:spAutoFit/>
          </a:bodyPr>
          <a:lstStyle/>
          <a:p>
            <a:r>
              <a:rPr lang="en-GB" sz="1600" b="1" u="sng" dirty="0" smtClean="0"/>
              <a:t>Marginal parameters</a:t>
            </a:r>
            <a:endParaRPr lang="en-GB" sz="1600" b="1" u="sng" dirty="0"/>
          </a:p>
        </p:txBody>
      </p:sp>
      <p:grpSp>
        <p:nvGrpSpPr>
          <p:cNvPr id="97" name="Group 96"/>
          <p:cNvGrpSpPr/>
          <p:nvPr/>
        </p:nvGrpSpPr>
        <p:grpSpPr>
          <a:xfrm>
            <a:off x="6338218" y="1454905"/>
            <a:ext cx="2739656" cy="2129986"/>
            <a:chOff x="6010613" y="4456968"/>
            <a:chExt cx="2739656" cy="2129986"/>
          </a:xfrm>
        </p:grpSpPr>
        <p:grpSp>
          <p:nvGrpSpPr>
            <p:cNvPr id="98" name="Group 97"/>
            <p:cNvGrpSpPr/>
            <p:nvPr/>
          </p:nvGrpSpPr>
          <p:grpSpPr>
            <a:xfrm>
              <a:off x="6010613" y="4456968"/>
              <a:ext cx="2739656" cy="2129986"/>
              <a:chOff x="6010613" y="4456968"/>
              <a:chExt cx="2739656" cy="2129986"/>
            </a:xfrm>
          </p:grpSpPr>
          <p:pic>
            <p:nvPicPr>
              <p:cNvPr id="110" name="Picture 5 1" descr="C:\Users\Guillaume Work\Dropbox\Defense-slides\images\ch5\likelihood_zero.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010613" y="4501111"/>
                <a:ext cx="1746106" cy="174498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p:cNvPicPr>
                <a:picLocks noChangeAspect="1"/>
              </p:cNvPicPr>
              <p:nvPr>
                <p:custDataLst>
                  <p:tags r:id="rId12"/>
                </p:custDataLst>
              </p:nvPr>
            </p:nvPicPr>
            <p:blipFill>
              <a:blip r:embed="rId38" cstate="print">
                <a:extLst>
                  <a:ext uri="{28A0092B-C50C-407E-A947-70E740481C1C}">
                    <a14:useLocalDpi xmlns:a14="http://schemas.microsoft.com/office/drawing/2010/main" val="0"/>
                  </a:ext>
                </a:extLst>
              </a:blip>
              <a:stretch>
                <a:fillRect/>
              </a:stretch>
            </p:blipFill>
            <p:spPr>
              <a:xfrm>
                <a:off x="8016529" y="5669264"/>
                <a:ext cx="679799" cy="201196"/>
              </a:xfrm>
              <a:prstGeom prst="rect">
                <a:avLst/>
              </a:prstGeom>
            </p:spPr>
          </p:pic>
          <p:pic>
            <p:nvPicPr>
              <p:cNvPr id="112" name="Picture 111"/>
              <p:cNvPicPr>
                <a:picLocks noChangeAspect="1"/>
              </p:cNvPicPr>
              <p:nvPr>
                <p:custDataLst>
                  <p:tags r:id="rId13"/>
                </p:custDataLst>
              </p:nvPr>
            </p:nvPicPr>
            <p:blipFill>
              <a:blip r:embed="rId39" cstate="print">
                <a:extLst>
                  <a:ext uri="{28A0092B-C50C-407E-A947-70E740481C1C}">
                    <a14:useLocalDpi xmlns:a14="http://schemas.microsoft.com/office/drawing/2010/main" val="0"/>
                  </a:ext>
                </a:extLst>
              </a:blip>
              <a:stretch>
                <a:fillRect/>
              </a:stretch>
            </p:blipFill>
            <p:spPr>
              <a:xfrm>
                <a:off x="8097906" y="4456968"/>
                <a:ext cx="652363" cy="185954"/>
              </a:xfrm>
              <a:prstGeom prst="rect">
                <a:avLst/>
              </a:prstGeom>
            </p:spPr>
          </p:pic>
          <p:sp>
            <p:nvSpPr>
              <p:cNvPr id="113" name="Left Arrow 112"/>
              <p:cNvSpPr/>
              <p:nvPr/>
            </p:nvSpPr>
            <p:spPr>
              <a:xfrm>
                <a:off x="7772400" y="4474365"/>
                <a:ext cx="228600" cy="173835"/>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Left Arrow 113"/>
              <p:cNvSpPr/>
              <p:nvPr/>
            </p:nvSpPr>
            <p:spPr>
              <a:xfrm>
                <a:off x="7712288" y="5688982"/>
                <a:ext cx="228600" cy="173835"/>
              </a:xfrm>
              <a:prstGeom prst="leftArrow">
                <a:avLst/>
              </a:prstGeom>
              <a:solidFill>
                <a:srgbClr val="2D1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p:cNvSpPr/>
              <p:nvPr/>
            </p:nvSpPr>
            <p:spPr>
              <a:xfrm>
                <a:off x="6077048" y="6248400"/>
                <a:ext cx="1616020" cy="338554"/>
              </a:xfrm>
              <a:prstGeom prst="rect">
                <a:avLst/>
              </a:prstGeom>
            </p:spPr>
            <p:txBody>
              <a:bodyPr wrap="none">
                <a:spAutoFit/>
              </a:bodyPr>
              <a:lstStyle/>
              <a:p>
                <a:r>
                  <a:rPr lang="en-US" sz="1600" b="1" dirty="0" smtClean="0">
                    <a:solidFill>
                      <a:srgbClr val="C00000"/>
                    </a:solidFill>
                  </a:rPr>
                  <a:t>sparse likelihood</a:t>
                </a:r>
                <a:endParaRPr lang="en-US" sz="1600" b="1" dirty="0">
                  <a:solidFill>
                    <a:srgbClr val="C00000"/>
                  </a:solidFill>
                </a:endParaRPr>
              </a:p>
            </p:txBody>
          </p:sp>
        </p:grpSp>
        <p:grpSp>
          <p:nvGrpSpPr>
            <p:cNvPr id="99" name="Group 98"/>
            <p:cNvGrpSpPr/>
            <p:nvPr/>
          </p:nvGrpSpPr>
          <p:grpSpPr>
            <a:xfrm>
              <a:off x="6015045" y="4513534"/>
              <a:ext cx="1733961" cy="1725341"/>
              <a:chOff x="6015045" y="4513534"/>
              <a:chExt cx="1733961" cy="1725341"/>
            </a:xfrm>
          </p:grpSpPr>
          <p:sp>
            <p:nvSpPr>
              <p:cNvPr id="100" name="Rectangle 99"/>
              <p:cNvSpPr/>
              <p:nvPr/>
            </p:nvSpPr>
            <p:spPr>
              <a:xfrm>
                <a:off x="6015045" y="6077707"/>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p:cNvSpPr/>
              <p:nvPr/>
            </p:nvSpPr>
            <p:spPr>
              <a:xfrm>
                <a:off x="6197639" y="5897886"/>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p:cNvSpPr/>
              <p:nvPr/>
            </p:nvSpPr>
            <p:spPr>
              <a:xfrm>
                <a:off x="6362482" y="5726336"/>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p:cNvSpPr/>
              <p:nvPr/>
            </p:nvSpPr>
            <p:spPr>
              <a:xfrm>
                <a:off x="6543059" y="5550177"/>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p:cNvSpPr/>
              <p:nvPr/>
            </p:nvSpPr>
            <p:spPr>
              <a:xfrm>
                <a:off x="6717428" y="5372405"/>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p:cNvSpPr/>
              <p:nvPr/>
            </p:nvSpPr>
            <p:spPr>
              <a:xfrm>
                <a:off x="6887033" y="5203368"/>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p:cNvSpPr/>
              <p:nvPr/>
            </p:nvSpPr>
            <p:spPr>
              <a:xfrm>
                <a:off x="7059311" y="5031539"/>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p:cNvSpPr/>
              <p:nvPr/>
            </p:nvSpPr>
            <p:spPr>
              <a:xfrm>
                <a:off x="7232379" y="4856480"/>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p:cNvSpPr/>
              <p:nvPr/>
            </p:nvSpPr>
            <p:spPr>
              <a:xfrm>
                <a:off x="7416275" y="4680167"/>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p:cNvSpPr/>
              <p:nvPr/>
            </p:nvSpPr>
            <p:spPr>
              <a:xfrm>
                <a:off x="7587326" y="4513534"/>
                <a:ext cx="161680" cy="1611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42" name="Picture 41"/>
          <p:cNvPicPr>
            <a:picLocks noChangeAspect="1"/>
          </p:cNvPicPr>
          <p:nvPr>
            <p:custDataLst>
              <p:tags r:id="rId4"/>
            </p:custDataLst>
          </p:nvPr>
        </p:nvPicPr>
        <p:blipFill>
          <a:blip r:embed="rId40" cstate="print">
            <a:extLst>
              <a:ext uri="{28A0092B-C50C-407E-A947-70E740481C1C}">
                <a14:useLocalDpi xmlns:a14="http://schemas.microsoft.com/office/drawing/2010/main" val="0"/>
              </a:ext>
            </a:extLst>
          </a:blip>
          <a:stretch>
            <a:fillRect/>
          </a:stretch>
        </p:blipFill>
        <p:spPr>
          <a:xfrm>
            <a:off x="6231401" y="4167783"/>
            <a:ext cx="1141897" cy="209684"/>
          </a:xfrm>
          <a:prstGeom prst="rect">
            <a:avLst/>
          </a:prstGeom>
        </p:spPr>
      </p:pic>
      <p:pic>
        <p:nvPicPr>
          <p:cNvPr id="45" name="Picture 44"/>
          <p:cNvPicPr>
            <a:picLocks noChangeAspect="1"/>
          </p:cNvPicPr>
          <p:nvPr>
            <p:custDataLst>
              <p:tags r:id="rId5"/>
            </p:custDataLst>
          </p:nvPr>
        </p:nvPicPr>
        <p:blipFill>
          <a:blip r:embed="rId41" cstate="print">
            <a:extLst>
              <a:ext uri="{28A0092B-C50C-407E-A947-70E740481C1C}">
                <a14:useLocalDpi xmlns:a14="http://schemas.microsoft.com/office/drawing/2010/main" val="0"/>
              </a:ext>
            </a:extLst>
          </a:blip>
          <a:stretch>
            <a:fillRect/>
          </a:stretch>
        </p:blipFill>
        <p:spPr>
          <a:xfrm>
            <a:off x="6231090" y="4577485"/>
            <a:ext cx="1048422" cy="209684"/>
          </a:xfrm>
          <a:prstGeom prst="rect">
            <a:avLst/>
          </a:prstGeom>
        </p:spPr>
      </p:pic>
      <p:grpSp>
        <p:nvGrpSpPr>
          <p:cNvPr id="73" name="Group 72"/>
          <p:cNvGrpSpPr/>
          <p:nvPr/>
        </p:nvGrpSpPr>
        <p:grpSpPr>
          <a:xfrm>
            <a:off x="6217546" y="4167783"/>
            <a:ext cx="869054" cy="619386"/>
            <a:chOff x="6217546" y="4448376"/>
            <a:chExt cx="869054" cy="619386"/>
          </a:xfrm>
        </p:grpSpPr>
        <p:pic>
          <p:nvPicPr>
            <p:cNvPr id="69" name="Picture 68"/>
            <p:cNvPicPr>
              <a:picLocks noChangeAspect="1"/>
            </p:cNvPicPr>
            <p:nvPr>
              <p:custDataLst>
                <p:tags r:id="rId10"/>
              </p:custDataLst>
            </p:nvPr>
          </p:nvPicPr>
          <p:blipFill>
            <a:blip r:embed="rId42" cstate="print">
              <a:extLst>
                <a:ext uri="{28A0092B-C50C-407E-A947-70E740481C1C}">
                  <a14:useLocalDpi xmlns:a14="http://schemas.microsoft.com/office/drawing/2010/main" val="0"/>
                </a:ext>
              </a:extLst>
            </a:blip>
            <a:stretch>
              <a:fillRect/>
            </a:stretch>
          </p:blipFill>
          <p:spPr>
            <a:xfrm>
              <a:off x="6217546" y="4858078"/>
              <a:ext cx="774316" cy="209684"/>
            </a:xfrm>
            <a:prstGeom prst="rect">
              <a:avLst/>
            </a:prstGeom>
          </p:spPr>
        </p:pic>
        <p:pic>
          <p:nvPicPr>
            <p:cNvPr id="68" name="Picture 67"/>
            <p:cNvPicPr>
              <a:picLocks noChangeAspect="1"/>
            </p:cNvPicPr>
            <p:nvPr>
              <p:custDataLst>
                <p:tags r:id="rId11"/>
              </p:custDataLst>
            </p:nvPr>
          </p:nvPicPr>
          <p:blipFill>
            <a:blip r:embed="rId43" cstate="print">
              <a:extLst>
                <a:ext uri="{28A0092B-C50C-407E-A947-70E740481C1C}">
                  <a14:useLocalDpi xmlns:a14="http://schemas.microsoft.com/office/drawing/2010/main" val="0"/>
                </a:ext>
              </a:extLst>
            </a:blip>
            <a:stretch>
              <a:fillRect/>
            </a:stretch>
          </p:blipFill>
          <p:spPr>
            <a:xfrm>
              <a:off x="6217546" y="4448376"/>
              <a:ext cx="869054" cy="209684"/>
            </a:xfrm>
            <a:prstGeom prst="rect">
              <a:avLst/>
            </a:prstGeom>
          </p:spPr>
        </p:pic>
      </p:grpSp>
      <p:pic>
        <p:nvPicPr>
          <p:cNvPr id="67" name="Picture 2 1" descr="C:\Users\Guillaume Work\Dropbox\Defense-slides\images\BSSE.pn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sp>
        <p:nvSpPr>
          <p:cNvPr id="72" name="Slide Number Placeholder 3 2"/>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5</a:t>
            </a:r>
            <a:endParaRPr lang="en-US" dirty="0">
              <a:solidFill>
                <a:srgbClr val="7030A0"/>
              </a:solidFill>
            </a:endParaRPr>
          </a:p>
        </p:txBody>
      </p:sp>
      <p:pic>
        <p:nvPicPr>
          <p:cNvPr id="141" name="Picture 140"/>
          <p:cNvPicPr>
            <a:picLocks noChangeAspect="1"/>
          </p:cNvPicPr>
          <p:nvPr>
            <p:custDataLst>
              <p:tags r:id="rId6"/>
            </p:custDataLst>
          </p:nvPr>
        </p:nvPicPr>
        <p:blipFill>
          <a:blip r:embed="rId45" cstate="print">
            <a:extLst>
              <a:ext uri="{28A0092B-C50C-407E-A947-70E740481C1C}">
                <a14:useLocalDpi xmlns:a14="http://schemas.microsoft.com/office/drawing/2010/main" val="0"/>
              </a:ext>
            </a:extLst>
          </a:blip>
          <a:stretch>
            <a:fillRect/>
          </a:stretch>
        </p:blipFill>
        <p:spPr>
          <a:xfrm>
            <a:off x="2996698" y="3306446"/>
            <a:ext cx="176809" cy="182906"/>
          </a:xfrm>
          <a:prstGeom prst="rect">
            <a:avLst/>
          </a:prstGeom>
        </p:spPr>
      </p:pic>
      <p:pic>
        <p:nvPicPr>
          <p:cNvPr id="3" name="Picture 2"/>
          <p:cNvPicPr>
            <a:picLocks noChangeAspect="1"/>
          </p:cNvPicPr>
          <p:nvPr>
            <p:custDataLst>
              <p:tags r:id="rId7"/>
            </p:custDataLst>
          </p:nvPr>
        </p:nvPicPr>
        <p:blipFill>
          <a:blip r:embed="rId46" cstate="print">
            <a:extLst>
              <a:ext uri="{28A0092B-C50C-407E-A947-70E740481C1C}">
                <a14:useLocalDpi xmlns:a14="http://schemas.microsoft.com/office/drawing/2010/main" val="0"/>
              </a:ext>
            </a:extLst>
          </a:blip>
          <a:stretch>
            <a:fillRect/>
          </a:stretch>
        </p:blipFill>
        <p:spPr>
          <a:xfrm>
            <a:off x="1536571" y="2246781"/>
            <a:ext cx="272762" cy="222476"/>
          </a:xfrm>
          <a:prstGeom prst="rect">
            <a:avLst/>
          </a:prstGeom>
        </p:spPr>
      </p:pic>
      <p:pic>
        <p:nvPicPr>
          <p:cNvPr id="16" name="Picture 15"/>
          <p:cNvPicPr>
            <a:picLocks noChangeAspect="1"/>
          </p:cNvPicPr>
          <p:nvPr>
            <p:custDataLst>
              <p:tags r:id="rId8"/>
            </p:custDataLst>
          </p:nvPr>
        </p:nvPicPr>
        <p:blipFill>
          <a:blip r:embed="rId47" cstate="print">
            <a:extLst>
              <a:ext uri="{28A0092B-C50C-407E-A947-70E740481C1C}">
                <a14:useLocalDpi xmlns:a14="http://schemas.microsoft.com/office/drawing/2010/main" val="0"/>
              </a:ext>
            </a:extLst>
          </a:blip>
          <a:stretch>
            <a:fillRect/>
          </a:stretch>
        </p:blipFill>
        <p:spPr>
          <a:xfrm>
            <a:off x="246441" y="4677278"/>
            <a:ext cx="421517" cy="192222"/>
          </a:xfrm>
          <a:prstGeom prst="rect">
            <a:avLst/>
          </a:prstGeom>
        </p:spPr>
      </p:pic>
      <p:pic>
        <p:nvPicPr>
          <p:cNvPr id="17" name="Picture 16"/>
          <p:cNvPicPr>
            <a:picLocks noChangeAspect="1"/>
          </p:cNvPicPr>
          <p:nvPr>
            <p:custDataLst>
              <p:tags r:id="rId9"/>
            </p:custDataLst>
          </p:nvPr>
        </p:nvPicPr>
        <p:blipFill>
          <a:blip r:embed="rId48" cstate="print">
            <a:extLst>
              <a:ext uri="{28A0092B-C50C-407E-A947-70E740481C1C}">
                <a14:useLocalDpi xmlns:a14="http://schemas.microsoft.com/office/drawing/2010/main" val="0"/>
              </a:ext>
            </a:extLst>
          </a:blip>
          <a:stretch>
            <a:fillRect/>
          </a:stretch>
        </p:blipFill>
        <p:spPr>
          <a:xfrm>
            <a:off x="263603" y="4996318"/>
            <a:ext cx="387191" cy="138674"/>
          </a:xfrm>
          <a:prstGeom prst="rect">
            <a:avLst/>
          </a:prstGeom>
        </p:spPr>
      </p:pic>
    </p:spTree>
    <p:extLst>
      <p:ext uri="{BB962C8B-B14F-4D97-AF65-F5344CB8AC3E}">
        <p14:creationId xmlns:p14="http://schemas.microsoft.com/office/powerpoint/2010/main" val="146391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8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7"/>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7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73"/>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P spid="96" grpId="0" animBg="1"/>
      <p:bldP spid="96" grpId="1" animBg="1"/>
      <p:bldP spid="118"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joint.wmv">
            <a:hlinkClick r:id="" action="ppaction://media"/>
          </p:cNvPr>
          <p:cNvPicPr>
            <a:picLocks noChangeAspect="1"/>
          </p:cNvPicPr>
          <p:nvPr>
            <a:videoFile r:link="rId1"/>
            <p:extLst>
              <p:ext uri="{DAA4B4D4-6D71-4841-9C94-3DE7FCFB9230}">
                <p14:media xmlns:p14="http://schemas.microsoft.com/office/powerpoint/2010/main" r:embed="rId2">
                  <p14:trim end="71.6632"/>
                </p14:media>
              </p:ext>
            </p:extLst>
          </p:nvPr>
        </p:nvPicPr>
        <p:blipFill>
          <a:blip r:embed="rId34"/>
          <a:stretch>
            <a:fillRect/>
          </a:stretch>
        </p:blipFill>
        <p:spPr>
          <a:xfrm>
            <a:off x="1163639" y="4094687"/>
            <a:ext cx="2848568" cy="2136428"/>
          </a:xfrm>
          <a:prstGeom prst="rect">
            <a:avLst/>
          </a:prstGeom>
        </p:spPr>
      </p:pic>
      <p:pic>
        <p:nvPicPr>
          <p:cNvPr id="54" name="likelihood.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35"/>
          <a:stretch>
            <a:fillRect/>
          </a:stretch>
        </p:blipFill>
        <p:spPr>
          <a:xfrm>
            <a:off x="5039096" y="4095071"/>
            <a:ext cx="2769411" cy="2077058"/>
          </a:xfrm>
          <a:prstGeom prst="rect">
            <a:avLst/>
          </a:prstGeom>
        </p:spPr>
      </p:pic>
      <p:sp>
        <p:nvSpPr>
          <p:cNvPr id="2" name="Title 1"/>
          <p:cNvSpPr>
            <a:spLocks noGrp="1"/>
          </p:cNvSpPr>
          <p:nvPr>
            <p:ph type="title"/>
          </p:nvPr>
        </p:nvSpPr>
        <p:spPr/>
        <p:txBody>
          <a:bodyPr>
            <a:normAutofit fontScale="90000"/>
          </a:bodyPr>
          <a:lstStyle/>
          <a:p>
            <a:r>
              <a:rPr lang="en-GB" noProof="0" dirty="0" smtClean="0"/>
              <a:t>MLMF summary</a:t>
            </a:r>
            <a:endParaRPr lang="en-GB" noProof="0" dirty="0"/>
          </a:p>
        </p:txBody>
      </p:sp>
      <p:grpSp>
        <p:nvGrpSpPr>
          <p:cNvPr id="69" name="Group 68"/>
          <p:cNvGrpSpPr/>
          <p:nvPr/>
        </p:nvGrpSpPr>
        <p:grpSpPr>
          <a:xfrm>
            <a:off x="5029200" y="914400"/>
            <a:ext cx="2895600" cy="2438400"/>
            <a:chOff x="4865928" y="745123"/>
            <a:chExt cx="2895600" cy="2438400"/>
          </a:xfrm>
        </p:grpSpPr>
        <p:sp>
          <p:nvSpPr>
            <p:cNvPr id="21" name="Rectangle 20"/>
            <p:cNvSpPr/>
            <p:nvPr/>
          </p:nvSpPr>
          <p:spPr>
            <a:xfrm>
              <a:off x="4865928" y="745123"/>
              <a:ext cx="2895600" cy="2438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4865928" y="745123"/>
              <a:ext cx="1611339" cy="338554"/>
            </a:xfrm>
            <a:prstGeom prst="rect">
              <a:avLst/>
            </a:prstGeom>
            <a:noFill/>
          </p:spPr>
          <p:txBody>
            <a:bodyPr wrap="none" rtlCol="0">
              <a:spAutoFit/>
            </a:bodyPr>
            <a:lstStyle/>
            <a:p>
              <a:r>
                <a:rPr lang="en-GB" sz="1600" b="1" u="sng" dirty="0" smtClean="0"/>
                <a:t>Joint parameters</a:t>
              </a:r>
              <a:endParaRPr lang="en-GB" sz="1600" b="1" u="sng" dirty="0"/>
            </a:p>
          </p:txBody>
        </p:sp>
        <p:sp>
          <p:nvSpPr>
            <p:cNvPr id="19" name="TextBox 18"/>
            <p:cNvSpPr txBox="1"/>
            <p:nvPr/>
          </p:nvSpPr>
          <p:spPr>
            <a:xfrm>
              <a:off x="4865928" y="2024512"/>
              <a:ext cx="1965090" cy="338554"/>
            </a:xfrm>
            <a:prstGeom prst="rect">
              <a:avLst/>
            </a:prstGeom>
            <a:noFill/>
          </p:spPr>
          <p:txBody>
            <a:bodyPr wrap="none" rtlCol="0">
              <a:spAutoFit/>
            </a:bodyPr>
            <a:lstStyle/>
            <a:p>
              <a:r>
                <a:rPr lang="en-GB" sz="1600" b="1" u="sng" dirty="0" smtClean="0"/>
                <a:t>Marginal parameters</a:t>
              </a:r>
              <a:endParaRPr lang="en-GB" sz="1600" b="1" u="sng" dirty="0"/>
            </a:p>
          </p:txBody>
        </p:sp>
      </p:grpSp>
      <p:pic>
        <p:nvPicPr>
          <p:cNvPr id="20" name="Picture 19"/>
          <p:cNvPicPr>
            <a:picLocks noChangeAspect="1"/>
          </p:cNvPicPr>
          <p:nvPr>
            <p:custDataLst>
              <p:tags r:id="rId5"/>
            </p:custDataLst>
          </p:nvPr>
        </p:nvPicPr>
        <p:blipFill>
          <a:blip r:embed="rId36" cstate="print">
            <a:extLst>
              <a:ext uri="{28A0092B-C50C-407E-A947-70E740481C1C}">
                <a14:useLocalDpi xmlns:a14="http://schemas.microsoft.com/office/drawing/2010/main" val="0"/>
              </a:ext>
            </a:extLst>
          </a:blip>
          <a:stretch>
            <a:fillRect/>
          </a:stretch>
        </p:blipFill>
        <p:spPr>
          <a:xfrm>
            <a:off x="5361551" y="3707454"/>
            <a:ext cx="2166509" cy="216000"/>
          </a:xfrm>
          <a:prstGeom prst="rect">
            <a:avLst/>
          </a:prstGeom>
        </p:spPr>
      </p:pic>
      <p:grpSp>
        <p:nvGrpSpPr>
          <p:cNvPr id="73" name="Group 72"/>
          <p:cNvGrpSpPr/>
          <p:nvPr/>
        </p:nvGrpSpPr>
        <p:grpSpPr>
          <a:xfrm>
            <a:off x="5349326" y="6208672"/>
            <a:ext cx="2174429" cy="130872"/>
            <a:chOff x="5349326" y="6056272"/>
            <a:chExt cx="2174429" cy="130872"/>
          </a:xfrm>
        </p:grpSpPr>
        <p:pic>
          <p:nvPicPr>
            <p:cNvPr id="24" name="Picture 23"/>
            <p:cNvPicPr>
              <a:picLocks noChangeAspect="1"/>
            </p:cNvPicPr>
            <p:nvPr>
              <p:custDataLst>
                <p:tags r:id="rId29"/>
              </p:custDataLst>
            </p:nvPr>
          </p:nvPicPr>
          <p:blipFill>
            <a:blip r:embed="rId37" cstate="print">
              <a:extLst>
                <a:ext uri="{28A0092B-C50C-407E-A947-70E740481C1C}">
                  <a14:useLocalDpi xmlns:a14="http://schemas.microsoft.com/office/drawing/2010/main" val="0"/>
                </a:ext>
              </a:extLst>
            </a:blip>
            <a:stretch>
              <a:fillRect/>
            </a:stretch>
          </p:blipFill>
          <p:spPr>
            <a:xfrm>
              <a:off x="5349326" y="6056824"/>
              <a:ext cx="81164" cy="130320"/>
            </a:xfrm>
            <a:prstGeom prst="rect">
              <a:avLst/>
            </a:prstGeom>
          </p:spPr>
        </p:pic>
        <p:pic>
          <p:nvPicPr>
            <p:cNvPr id="26" name="Picture 25"/>
            <p:cNvPicPr>
              <a:picLocks noChangeAspect="1"/>
            </p:cNvPicPr>
            <p:nvPr>
              <p:custDataLst>
                <p:tags r:id="rId30"/>
              </p:custDataLst>
            </p:nvPr>
          </p:nvPicPr>
          <p:blipFill>
            <a:blip r:embed="rId38" cstate="print">
              <a:extLst>
                <a:ext uri="{28A0092B-C50C-407E-A947-70E740481C1C}">
                  <a14:useLocalDpi xmlns:a14="http://schemas.microsoft.com/office/drawing/2010/main" val="0"/>
                </a:ext>
              </a:extLst>
            </a:blip>
            <a:stretch>
              <a:fillRect/>
            </a:stretch>
          </p:blipFill>
          <p:spPr>
            <a:xfrm>
              <a:off x="6318566" y="6056272"/>
              <a:ext cx="173760" cy="130320"/>
            </a:xfrm>
            <a:prstGeom prst="rect">
              <a:avLst/>
            </a:prstGeom>
          </p:spPr>
        </p:pic>
        <p:pic>
          <p:nvPicPr>
            <p:cNvPr id="28" name="Picture 27"/>
            <p:cNvPicPr>
              <a:picLocks noChangeAspect="1"/>
            </p:cNvPicPr>
            <p:nvPr>
              <p:custDataLst>
                <p:tags r:id="rId31"/>
              </p:custDataLst>
            </p:nvPr>
          </p:nvPicPr>
          <p:blipFill>
            <a:blip r:embed="rId39" cstate="print">
              <a:extLst>
                <a:ext uri="{28A0092B-C50C-407E-A947-70E740481C1C}">
                  <a14:useLocalDpi xmlns:a14="http://schemas.microsoft.com/office/drawing/2010/main" val="0"/>
                </a:ext>
              </a:extLst>
            </a:blip>
            <a:stretch>
              <a:fillRect/>
            </a:stretch>
          </p:blipFill>
          <p:spPr>
            <a:xfrm>
              <a:off x="7263115" y="6056272"/>
              <a:ext cx="260640" cy="130320"/>
            </a:xfrm>
            <a:prstGeom prst="rect">
              <a:avLst/>
            </a:prstGeom>
          </p:spPr>
        </p:pic>
      </p:grpSp>
      <p:grpSp>
        <p:nvGrpSpPr>
          <p:cNvPr id="70" name="Group 69"/>
          <p:cNvGrpSpPr/>
          <p:nvPr/>
        </p:nvGrpSpPr>
        <p:grpSpPr>
          <a:xfrm>
            <a:off x="1497607" y="6346128"/>
            <a:ext cx="2240027" cy="130872"/>
            <a:chOff x="1497607" y="6193728"/>
            <a:chExt cx="2240027" cy="130872"/>
          </a:xfrm>
        </p:grpSpPr>
        <p:pic>
          <p:nvPicPr>
            <p:cNvPr id="31" name="Picture 30"/>
            <p:cNvPicPr>
              <a:picLocks noChangeAspect="1"/>
            </p:cNvPicPr>
            <p:nvPr>
              <p:custDataLst>
                <p:tags r:id="rId26"/>
              </p:custDataLst>
            </p:nvPr>
          </p:nvPicPr>
          <p:blipFill>
            <a:blip r:embed="rId37" cstate="print">
              <a:extLst>
                <a:ext uri="{28A0092B-C50C-407E-A947-70E740481C1C}">
                  <a14:useLocalDpi xmlns:a14="http://schemas.microsoft.com/office/drawing/2010/main" val="0"/>
                </a:ext>
              </a:extLst>
            </a:blip>
            <a:stretch>
              <a:fillRect/>
            </a:stretch>
          </p:blipFill>
          <p:spPr>
            <a:xfrm>
              <a:off x="1497607" y="6193728"/>
              <a:ext cx="81164" cy="130320"/>
            </a:xfrm>
            <a:prstGeom prst="rect">
              <a:avLst/>
            </a:prstGeom>
          </p:spPr>
        </p:pic>
        <p:pic>
          <p:nvPicPr>
            <p:cNvPr id="32" name="Picture 31"/>
            <p:cNvPicPr>
              <a:picLocks noChangeAspect="1"/>
            </p:cNvPicPr>
            <p:nvPr>
              <p:custDataLst>
                <p:tags r:id="rId27"/>
              </p:custDataLst>
            </p:nvPr>
          </p:nvPicPr>
          <p:blipFill>
            <a:blip r:embed="rId38" cstate="print">
              <a:extLst>
                <a:ext uri="{28A0092B-C50C-407E-A947-70E740481C1C}">
                  <a14:useLocalDpi xmlns:a14="http://schemas.microsoft.com/office/drawing/2010/main" val="0"/>
                </a:ext>
              </a:extLst>
            </a:blip>
            <a:stretch>
              <a:fillRect/>
            </a:stretch>
          </p:blipFill>
          <p:spPr>
            <a:xfrm>
              <a:off x="2501043" y="6194280"/>
              <a:ext cx="173760" cy="130320"/>
            </a:xfrm>
            <a:prstGeom prst="rect">
              <a:avLst/>
            </a:prstGeom>
          </p:spPr>
        </p:pic>
        <p:pic>
          <p:nvPicPr>
            <p:cNvPr id="33" name="Picture 32"/>
            <p:cNvPicPr>
              <a:picLocks noChangeAspect="1"/>
            </p:cNvPicPr>
            <p:nvPr>
              <p:custDataLst>
                <p:tags r:id="rId28"/>
              </p:custDataLst>
            </p:nvPr>
          </p:nvPicPr>
          <p:blipFill>
            <a:blip r:embed="rId39" cstate="print">
              <a:extLst>
                <a:ext uri="{28A0092B-C50C-407E-A947-70E740481C1C}">
                  <a14:useLocalDpi xmlns:a14="http://schemas.microsoft.com/office/drawing/2010/main" val="0"/>
                </a:ext>
              </a:extLst>
            </a:blip>
            <a:stretch>
              <a:fillRect/>
            </a:stretch>
          </p:blipFill>
          <p:spPr>
            <a:xfrm>
              <a:off x="3476994" y="6194280"/>
              <a:ext cx="260640" cy="130320"/>
            </a:xfrm>
            <a:prstGeom prst="rect">
              <a:avLst/>
            </a:prstGeom>
          </p:spPr>
        </p:pic>
      </p:grpSp>
      <p:grpSp>
        <p:nvGrpSpPr>
          <p:cNvPr id="72" name="Group 71"/>
          <p:cNvGrpSpPr/>
          <p:nvPr/>
        </p:nvGrpSpPr>
        <p:grpSpPr>
          <a:xfrm>
            <a:off x="5029200" y="4105373"/>
            <a:ext cx="260640" cy="1078060"/>
            <a:chOff x="5029200" y="3952973"/>
            <a:chExt cx="260640" cy="1078060"/>
          </a:xfrm>
        </p:grpSpPr>
        <p:pic>
          <p:nvPicPr>
            <p:cNvPr id="34" name="Picture 33"/>
            <p:cNvPicPr>
              <a:picLocks noChangeAspect="1"/>
            </p:cNvPicPr>
            <p:nvPr>
              <p:custDataLst>
                <p:tags r:id="rId24"/>
              </p:custDataLst>
            </p:nvPr>
          </p:nvPicPr>
          <p:blipFill>
            <a:blip r:embed="rId38" cstate="print">
              <a:extLst>
                <a:ext uri="{28A0092B-C50C-407E-A947-70E740481C1C}">
                  <a14:useLocalDpi xmlns:a14="http://schemas.microsoft.com/office/drawing/2010/main" val="0"/>
                </a:ext>
              </a:extLst>
            </a:blip>
            <a:stretch>
              <a:fillRect/>
            </a:stretch>
          </p:blipFill>
          <p:spPr>
            <a:xfrm>
              <a:off x="5072640" y="4900713"/>
              <a:ext cx="173760" cy="130320"/>
            </a:xfrm>
            <a:prstGeom prst="rect">
              <a:avLst/>
            </a:prstGeom>
          </p:spPr>
        </p:pic>
        <p:pic>
          <p:nvPicPr>
            <p:cNvPr id="35" name="Picture 34"/>
            <p:cNvPicPr>
              <a:picLocks noChangeAspect="1"/>
            </p:cNvPicPr>
            <p:nvPr>
              <p:custDataLst>
                <p:tags r:id="rId25"/>
              </p:custDataLst>
            </p:nvPr>
          </p:nvPicPr>
          <p:blipFill>
            <a:blip r:embed="rId39" cstate="print">
              <a:extLst>
                <a:ext uri="{28A0092B-C50C-407E-A947-70E740481C1C}">
                  <a14:useLocalDpi xmlns:a14="http://schemas.microsoft.com/office/drawing/2010/main" val="0"/>
                </a:ext>
              </a:extLst>
            </a:blip>
            <a:stretch>
              <a:fillRect/>
            </a:stretch>
          </p:blipFill>
          <p:spPr>
            <a:xfrm>
              <a:off x="5029200" y="3952973"/>
              <a:ext cx="260640" cy="130320"/>
            </a:xfrm>
            <a:prstGeom prst="rect">
              <a:avLst/>
            </a:prstGeom>
          </p:spPr>
        </p:pic>
      </p:grpSp>
      <p:grpSp>
        <p:nvGrpSpPr>
          <p:cNvPr id="71" name="Group 70"/>
          <p:cNvGrpSpPr/>
          <p:nvPr/>
        </p:nvGrpSpPr>
        <p:grpSpPr>
          <a:xfrm>
            <a:off x="1120199" y="4092780"/>
            <a:ext cx="260640" cy="1135281"/>
            <a:chOff x="1120199" y="3940380"/>
            <a:chExt cx="260640" cy="1135281"/>
          </a:xfrm>
        </p:grpSpPr>
        <p:pic>
          <p:nvPicPr>
            <p:cNvPr id="36" name="Picture 35"/>
            <p:cNvPicPr>
              <a:picLocks noChangeAspect="1"/>
            </p:cNvPicPr>
            <p:nvPr>
              <p:custDataLst>
                <p:tags r:id="rId22"/>
              </p:custDataLst>
            </p:nvPr>
          </p:nvPicPr>
          <p:blipFill>
            <a:blip r:embed="rId38" cstate="print">
              <a:extLst>
                <a:ext uri="{28A0092B-C50C-407E-A947-70E740481C1C}">
                  <a14:useLocalDpi xmlns:a14="http://schemas.microsoft.com/office/drawing/2010/main" val="0"/>
                </a:ext>
              </a:extLst>
            </a:blip>
            <a:stretch>
              <a:fillRect/>
            </a:stretch>
          </p:blipFill>
          <p:spPr>
            <a:xfrm>
              <a:off x="1163639" y="4945341"/>
              <a:ext cx="173760" cy="130320"/>
            </a:xfrm>
            <a:prstGeom prst="rect">
              <a:avLst/>
            </a:prstGeom>
          </p:spPr>
        </p:pic>
        <p:pic>
          <p:nvPicPr>
            <p:cNvPr id="37" name="Picture 36"/>
            <p:cNvPicPr>
              <a:picLocks noChangeAspect="1"/>
            </p:cNvPicPr>
            <p:nvPr>
              <p:custDataLst>
                <p:tags r:id="rId23"/>
              </p:custDataLst>
            </p:nvPr>
          </p:nvPicPr>
          <p:blipFill>
            <a:blip r:embed="rId39" cstate="print">
              <a:extLst>
                <a:ext uri="{28A0092B-C50C-407E-A947-70E740481C1C}">
                  <a14:useLocalDpi xmlns:a14="http://schemas.microsoft.com/office/drawing/2010/main" val="0"/>
                </a:ext>
              </a:extLst>
            </a:blip>
            <a:stretch>
              <a:fillRect/>
            </a:stretch>
          </p:blipFill>
          <p:spPr>
            <a:xfrm>
              <a:off x="1120199" y="3940380"/>
              <a:ext cx="260640" cy="130320"/>
            </a:xfrm>
            <a:prstGeom prst="rect">
              <a:avLst/>
            </a:prstGeom>
          </p:spPr>
        </p:pic>
      </p:grpSp>
      <p:sp>
        <p:nvSpPr>
          <p:cNvPr id="30" name="Rectangle 29"/>
          <p:cNvSpPr/>
          <p:nvPr/>
        </p:nvSpPr>
        <p:spPr>
          <a:xfrm>
            <a:off x="1877457" y="3048000"/>
            <a:ext cx="1475343" cy="261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marginal_pres.wmv">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40"/>
          <a:stretch>
            <a:fillRect/>
          </a:stretch>
        </p:blipFill>
        <p:spPr>
          <a:xfrm>
            <a:off x="762000" y="903690"/>
            <a:ext cx="3468678" cy="2601510"/>
          </a:xfrm>
          <a:prstGeom prst="rect">
            <a:avLst/>
          </a:prstGeom>
        </p:spPr>
      </p:pic>
      <p:grpSp>
        <p:nvGrpSpPr>
          <p:cNvPr id="52" name="Group 51"/>
          <p:cNvGrpSpPr/>
          <p:nvPr/>
        </p:nvGrpSpPr>
        <p:grpSpPr>
          <a:xfrm>
            <a:off x="3621363" y="895087"/>
            <a:ext cx="838200" cy="1226150"/>
            <a:chOff x="8510902" y="817848"/>
            <a:chExt cx="838200" cy="1226150"/>
          </a:xfrm>
        </p:grpSpPr>
        <p:sp>
          <p:nvSpPr>
            <p:cNvPr id="15" name="Rectangle 14"/>
            <p:cNvSpPr/>
            <p:nvPr/>
          </p:nvSpPr>
          <p:spPr>
            <a:xfrm>
              <a:off x="8510902" y="817848"/>
              <a:ext cx="838200" cy="12261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cxnSp>
          <p:nvCxnSpPr>
            <p:cNvPr id="23" name="Straight Connector 22"/>
            <p:cNvCxnSpPr/>
            <p:nvPr/>
          </p:nvCxnSpPr>
          <p:spPr>
            <a:xfrm>
              <a:off x="8581905" y="996303"/>
              <a:ext cx="292966" cy="0"/>
            </a:xfrm>
            <a:prstGeom prst="line">
              <a:avLst/>
            </a:prstGeom>
            <a:ln w="28575">
              <a:solidFill>
                <a:srgbClr val="2D19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595184" y="1291867"/>
              <a:ext cx="3123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604420" y="1826148"/>
              <a:ext cx="319809"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596915" y="1557584"/>
              <a:ext cx="319809" cy="0"/>
            </a:xfrm>
            <a:prstGeom prst="line">
              <a:avLst/>
            </a:prstGeom>
            <a:ln w="28575">
              <a:solidFill>
                <a:srgbClr val="2D19FF"/>
              </a:solidFill>
              <a:prstDash val="sysDash"/>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custDataLst>
                <p:tags r:id="rId18"/>
              </p:custDataLst>
            </p:nvPr>
          </p:nvPicPr>
          <p:blipFill>
            <a:blip r:embed="rId41" cstate="print">
              <a:extLst>
                <a:ext uri="{28A0092B-C50C-407E-A947-70E740481C1C}">
                  <a14:useLocalDpi xmlns:a14="http://schemas.microsoft.com/office/drawing/2010/main" val="0"/>
                </a:ext>
              </a:extLst>
            </a:blip>
            <a:stretch>
              <a:fillRect/>
            </a:stretch>
          </p:blipFill>
          <p:spPr>
            <a:xfrm>
              <a:off x="9082402" y="1761667"/>
              <a:ext cx="193263" cy="216000"/>
            </a:xfrm>
            <a:prstGeom prst="rect">
              <a:avLst/>
            </a:prstGeom>
          </p:spPr>
        </p:pic>
        <p:pic>
          <p:nvPicPr>
            <p:cNvPr id="46" name="Picture 45"/>
            <p:cNvPicPr>
              <a:picLocks noChangeAspect="1"/>
            </p:cNvPicPr>
            <p:nvPr>
              <p:custDataLst>
                <p:tags r:id="rId19"/>
              </p:custDataLst>
            </p:nvPr>
          </p:nvPicPr>
          <p:blipFill>
            <a:blip r:embed="rId42" cstate="print">
              <a:extLst>
                <a:ext uri="{28A0092B-C50C-407E-A947-70E740481C1C}">
                  <a14:useLocalDpi xmlns:a14="http://schemas.microsoft.com/office/drawing/2010/main" val="0"/>
                </a:ext>
              </a:extLst>
            </a:blip>
            <a:stretch>
              <a:fillRect/>
            </a:stretch>
          </p:blipFill>
          <p:spPr>
            <a:xfrm>
              <a:off x="9077376" y="1475339"/>
              <a:ext cx="199579" cy="216000"/>
            </a:xfrm>
            <a:prstGeom prst="rect">
              <a:avLst/>
            </a:prstGeom>
          </p:spPr>
        </p:pic>
        <p:pic>
          <p:nvPicPr>
            <p:cNvPr id="48" name="Picture 47"/>
            <p:cNvPicPr>
              <a:picLocks noChangeAspect="1"/>
            </p:cNvPicPr>
            <p:nvPr>
              <p:custDataLst>
                <p:tags r:id="rId20"/>
              </p:custDataLst>
            </p:nvPr>
          </p:nvPicPr>
          <p:blipFill>
            <a:blip r:embed="rId43" cstate="print">
              <a:extLst>
                <a:ext uri="{28A0092B-C50C-407E-A947-70E740481C1C}">
                  <a14:useLocalDpi xmlns:a14="http://schemas.microsoft.com/office/drawing/2010/main" val="0"/>
                </a:ext>
              </a:extLst>
            </a:blip>
            <a:stretch>
              <a:fillRect/>
            </a:stretch>
          </p:blipFill>
          <p:spPr>
            <a:xfrm>
              <a:off x="9058904" y="937350"/>
              <a:ext cx="199579" cy="179368"/>
            </a:xfrm>
            <a:prstGeom prst="rect">
              <a:avLst/>
            </a:prstGeom>
          </p:spPr>
        </p:pic>
        <p:pic>
          <p:nvPicPr>
            <p:cNvPr id="50" name="Picture 49"/>
            <p:cNvPicPr>
              <a:picLocks noChangeAspect="1"/>
            </p:cNvPicPr>
            <p:nvPr>
              <p:custDataLst>
                <p:tags r:id="rId21"/>
              </p:custDataLst>
            </p:nvPr>
          </p:nvPicPr>
          <p:blipFill>
            <a:blip r:embed="rId44" cstate="print">
              <a:extLst>
                <a:ext uri="{28A0092B-C50C-407E-A947-70E740481C1C}">
                  <a14:useLocalDpi xmlns:a14="http://schemas.microsoft.com/office/drawing/2010/main" val="0"/>
                </a:ext>
              </a:extLst>
            </a:blip>
            <a:stretch>
              <a:fillRect/>
            </a:stretch>
          </p:blipFill>
          <p:spPr>
            <a:xfrm>
              <a:off x="9058904" y="1202183"/>
              <a:ext cx="199579" cy="179368"/>
            </a:xfrm>
            <a:prstGeom prst="rect">
              <a:avLst/>
            </a:prstGeom>
          </p:spPr>
        </p:pic>
      </p:grpSp>
      <p:pic>
        <p:nvPicPr>
          <p:cNvPr id="59" name="Picture 58"/>
          <p:cNvPicPr>
            <a:picLocks noChangeAspect="1"/>
          </p:cNvPicPr>
          <p:nvPr>
            <p:custDataLst>
              <p:tags r:id="rId8"/>
            </p:custDataLst>
          </p:nvPr>
        </p:nvPicPr>
        <p:blipFill>
          <a:blip r:embed="rId45" cstate="print">
            <a:extLst>
              <a:ext uri="{28A0092B-C50C-407E-A947-70E740481C1C}">
                <a14:useLocalDpi xmlns:a14="http://schemas.microsoft.com/office/drawing/2010/main" val="0"/>
              </a:ext>
            </a:extLst>
          </a:blip>
          <a:stretch>
            <a:fillRect/>
          </a:stretch>
        </p:blipFill>
        <p:spPr>
          <a:xfrm>
            <a:off x="1066800" y="3707454"/>
            <a:ext cx="3216005" cy="216000"/>
          </a:xfrm>
          <a:prstGeom prst="rect">
            <a:avLst/>
          </a:prstGeom>
        </p:spPr>
      </p:pic>
      <p:sp>
        <p:nvSpPr>
          <p:cNvPr id="64" name="Rectangle 63"/>
          <p:cNvSpPr/>
          <p:nvPr/>
        </p:nvSpPr>
        <p:spPr>
          <a:xfrm>
            <a:off x="1266825" y="809625"/>
            <a:ext cx="425881" cy="276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63" name="Picture 62"/>
          <p:cNvPicPr>
            <a:picLocks noChangeAspect="1"/>
          </p:cNvPicPr>
          <p:nvPr>
            <p:custDataLst>
              <p:tags r:id="rId9"/>
            </p:custDataLst>
          </p:nvPr>
        </p:nvPicPr>
        <p:blipFill>
          <a:blip r:embed="rId46" cstate="print">
            <a:extLst>
              <a:ext uri="{28A0092B-C50C-407E-A947-70E740481C1C}">
                <a14:useLocalDpi xmlns:a14="http://schemas.microsoft.com/office/drawing/2010/main" val="0"/>
              </a:ext>
            </a:extLst>
          </a:blip>
          <a:stretch>
            <a:fillRect/>
          </a:stretch>
        </p:blipFill>
        <p:spPr>
          <a:xfrm>
            <a:off x="1299422" y="902425"/>
            <a:ext cx="356211" cy="127579"/>
          </a:xfrm>
          <a:prstGeom prst="rect">
            <a:avLst/>
          </a:prstGeom>
        </p:spPr>
      </p:pic>
      <p:sp>
        <p:nvSpPr>
          <p:cNvPr id="67" name="Rectangle 66"/>
          <p:cNvSpPr/>
          <p:nvPr/>
        </p:nvSpPr>
        <p:spPr>
          <a:xfrm>
            <a:off x="2347267" y="876300"/>
            <a:ext cx="425881" cy="200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4" name="Group 73"/>
          <p:cNvGrpSpPr/>
          <p:nvPr/>
        </p:nvGrpSpPr>
        <p:grpSpPr>
          <a:xfrm>
            <a:off x="7546532" y="4092780"/>
            <a:ext cx="266521" cy="2089612"/>
            <a:chOff x="8504462" y="1500194"/>
            <a:chExt cx="366757" cy="3039803"/>
          </a:xfrm>
        </p:grpSpPr>
        <p:grpSp>
          <p:nvGrpSpPr>
            <p:cNvPr id="75" name="Group 74"/>
            <p:cNvGrpSpPr/>
            <p:nvPr/>
          </p:nvGrpSpPr>
          <p:grpSpPr>
            <a:xfrm>
              <a:off x="8504462" y="1500194"/>
              <a:ext cx="152400" cy="3033706"/>
              <a:chOff x="8504462" y="1502601"/>
              <a:chExt cx="152400" cy="3051743"/>
            </a:xfrm>
          </p:grpSpPr>
          <p:sp>
            <p:nvSpPr>
              <p:cNvPr id="78" name="Rectangle 77"/>
              <p:cNvSpPr/>
              <p:nvPr/>
            </p:nvSpPr>
            <p:spPr>
              <a:xfrm>
                <a:off x="8504462" y="1502601"/>
                <a:ext cx="152400" cy="152825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8504462" y="3026091"/>
                <a:ext cx="152400" cy="152825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6" name="Picture 75"/>
            <p:cNvPicPr>
              <a:picLocks noChangeAspect="1"/>
            </p:cNvPicPr>
            <p:nvPr>
              <p:custDataLst>
                <p:tags r:id="rId16"/>
              </p:custDataLst>
            </p:nvPr>
          </p:nvPicPr>
          <p:blipFill>
            <a:blip r:embed="rId47" cstate="print">
              <a:extLst>
                <a:ext uri="{28A0092B-C50C-407E-A947-70E740481C1C}">
                  <a14:useLocalDpi xmlns:a14="http://schemas.microsoft.com/office/drawing/2010/main" val="0"/>
                </a:ext>
              </a:extLst>
            </a:blip>
            <a:stretch>
              <a:fillRect/>
            </a:stretch>
          </p:blipFill>
          <p:spPr>
            <a:xfrm>
              <a:off x="8763000" y="1500194"/>
              <a:ext cx="83832" cy="167663"/>
            </a:xfrm>
            <a:prstGeom prst="rect">
              <a:avLst/>
            </a:prstGeom>
          </p:spPr>
        </p:pic>
        <p:pic>
          <p:nvPicPr>
            <p:cNvPr id="77" name="Picture 76"/>
            <p:cNvPicPr>
              <a:picLocks noChangeAspect="1"/>
            </p:cNvPicPr>
            <p:nvPr>
              <p:custDataLst>
                <p:tags r:id="rId17"/>
              </p:custDataLst>
            </p:nvPr>
          </p:nvPicPr>
          <p:blipFill>
            <a:blip r:embed="rId48" cstate="print">
              <a:extLst>
                <a:ext uri="{28A0092B-C50C-407E-A947-70E740481C1C}">
                  <a14:useLocalDpi xmlns:a14="http://schemas.microsoft.com/office/drawing/2010/main" val="0"/>
                </a:ext>
              </a:extLst>
            </a:blip>
            <a:stretch>
              <a:fillRect/>
            </a:stretch>
          </p:blipFill>
          <p:spPr>
            <a:xfrm>
              <a:off x="8763000" y="4366237"/>
              <a:ext cx="108219" cy="173760"/>
            </a:xfrm>
            <a:prstGeom prst="rect">
              <a:avLst/>
            </a:prstGeom>
          </p:spPr>
        </p:pic>
      </p:grpSp>
      <p:cxnSp>
        <p:nvCxnSpPr>
          <p:cNvPr id="81" name="Straight Connector 80"/>
          <p:cNvCxnSpPr/>
          <p:nvPr/>
        </p:nvCxnSpPr>
        <p:spPr>
          <a:xfrm flipV="1">
            <a:off x="1563589" y="4095071"/>
            <a:ext cx="2069125" cy="2136044"/>
          </a:xfrm>
          <a:prstGeom prst="line">
            <a:avLst/>
          </a:prstGeom>
          <a:ln w="19050">
            <a:solidFill>
              <a:srgbClr val="FB11C9"/>
            </a:solidFill>
          </a:ln>
        </p:spPr>
        <p:style>
          <a:lnRef idx="1">
            <a:schemeClr val="accent1"/>
          </a:lnRef>
          <a:fillRef idx="0">
            <a:schemeClr val="accent1"/>
          </a:fillRef>
          <a:effectRef idx="0">
            <a:schemeClr val="accent1"/>
          </a:effectRef>
          <a:fontRef idx="minor">
            <a:schemeClr val="tx1"/>
          </a:fontRef>
        </p:style>
      </p:cxnSp>
      <p:pic>
        <p:nvPicPr>
          <p:cNvPr id="55" name="Picture 2 1" descr="C:\Users\Guillaume Work\Dropbox\Defense-slides\images\BSSE.pn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sp>
        <p:nvSpPr>
          <p:cNvPr id="57" name="Slide Number Placeholder 3 2"/>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7</a:t>
            </a:r>
            <a:endParaRPr lang="en-US" dirty="0">
              <a:solidFill>
                <a:srgbClr val="7030A0"/>
              </a:solidFill>
            </a:endParaRPr>
          </a:p>
        </p:txBody>
      </p:sp>
      <p:pic>
        <p:nvPicPr>
          <p:cNvPr id="58" name="Picture 57"/>
          <p:cNvPicPr>
            <a:picLocks noChangeAspect="1"/>
          </p:cNvPicPr>
          <p:nvPr>
            <p:custDataLst>
              <p:tags r:id="rId10"/>
            </p:custDataLst>
          </p:nvPr>
        </p:nvPicPr>
        <p:blipFill>
          <a:blip r:embed="rId50" cstate="print">
            <a:extLst>
              <a:ext uri="{28A0092B-C50C-407E-A947-70E740481C1C}">
                <a14:useLocalDpi xmlns:a14="http://schemas.microsoft.com/office/drawing/2010/main" val="0"/>
              </a:ext>
            </a:extLst>
          </a:blip>
          <a:stretch>
            <a:fillRect/>
          </a:stretch>
        </p:blipFill>
        <p:spPr>
          <a:xfrm>
            <a:off x="5691054" y="1560999"/>
            <a:ext cx="228283" cy="252000"/>
          </a:xfrm>
          <a:prstGeom prst="rect">
            <a:avLst/>
          </a:prstGeom>
        </p:spPr>
      </p:pic>
      <p:pic>
        <p:nvPicPr>
          <p:cNvPr id="60" name="Picture 59"/>
          <p:cNvPicPr>
            <a:picLocks noChangeAspect="1"/>
          </p:cNvPicPr>
          <p:nvPr>
            <p:custDataLst>
              <p:tags r:id="rId11"/>
            </p:custDataLst>
          </p:nvPr>
        </p:nvPicPr>
        <p:blipFill>
          <a:blip r:embed="rId51" cstate="print">
            <a:extLst>
              <a:ext uri="{28A0092B-C50C-407E-A947-70E740481C1C}">
                <a14:useLocalDpi xmlns:a14="http://schemas.microsoft.com/office/drawing/2010/main" val="0"/>
              </a:ext>
            </a:extLst>
          </a:blip>
          <a:stretch>
            <a:fillRect/>
          </a:stretch>
        </p:blipFill>
        <p:spPr>
          <a:xfrm>
            <a:off x="5237219" y="1557575"/>
            <a:ext cx="235695" cy="252000"/>
          </a:xfrm>
          <a:prstGeom prst="rect">
            <a:avLst/>
          </a:prstGeom>
        </p:spPr>
      </p:pic>
      <p:pic>
        <p:nvPicPr>
          <p:cNvPr id="61" name="Picture 60"/>
          <p:cNvPicPr>
            <a:picLocks noChangeAspect="1"/>
          </p:cNvPicPr>
          <p:nvPr>
            <p:custDataLst>
              <p:tags r:id="rId12"/>
            </p:custDataLst>
          </p:nvPr>
        </p:nvPicPr>
        <p:blipFill>
          <a:blip r:embed="rId52" cstate="print">
            <a:extLst>
              <a:ext uri="{28A0092B-C50C-407E-A947-70E740481C1C}">
                <a14:useLocalDpi xmlns:a14="http://schemas.microsoft.com/office/drawing/2010/main" val="0"/>
              </a:ext>
            </a:extLst>
          </a:blip>
          <a:stretch>
            <a:fillRect/>
          </a:stretch>
        </p:blipFill>
        <p:spPr>
          <a:xfrm>
            <a:off x="6132040" y="1575575"/>
            <a:ext cx="473659" cy="216000"/>
          </a:xfrm>
          <a:prstGeom prst="rect">
            <a:avLst/>
          </a:prstGeom>
        </p:spPr>
      </p:pic>
      <p:pic>
        <p:nvPicPr>
          <p:cNvPr id="62" name="Picture 61"/>
          <p:cNvPicPr>
            <a:picLocks noChangeAspect="1"/>
          </p:cNvPicPr>
          <p:nvPr>
            <p:custDataLst>
              <p:tags r:id="rId13"/>
            </p:custDataLst>
          </p:nvPr>
        </p:nvPicPr>
        <p:blipFill>
          <a:blip r:embed="rId53" cstate="print">
            <a:extLst>
              <a:ext uri="{28A0092B-C50C-407E-A947-70E740481C1C}">
                <a14:useLocalDpi xmlns:a14="http://schemas.microsoft.com/office/drawing/2010/main" val="0"/>
              </a:ext>
            </a:extLst>
          </a:blip>
          <a:stretch>
            <a:fillRect/>
          </a:stretch>
        </p:blipFill>
        <p:spPr>
          <a:xfrm>
            <a:off x="6780303" y="1612310"/>
            <a:ext cx="452320" cy="162000"/>
          </a:xfrm>
          <a:prstGeom prst="rect">
            <a:avLst/>
          </a:prstGeom>
        </p:spPr>
      </p:pic>
      <p:pic>
        <p:nvPicPr>
          <p:cNvPr id="3" name="Picture 2"/>
          <p:cNvPicPr>
            <a:picLocks noChangeAspect="1"/>
          </p:cNvPicPr>
          <p:nvPr>
            <p:custDataLst>
              <p:tags r:id="rId14"/>
            </p:custDataLst>
          </p:nvPr>
        </p:nvPicPr>
        <p:blipFill>
          <a:blip r:embed="rId54" cstate="print">
            <a:extLst>
              <a:ext uri="{28A0092B-C50C-407E-A947-70E740481C1C}">
                <a14:useLocalDpi xmlns:a14="http://schemas.microsoft.com/office/drawing/2010/main" val="0"/>
              </a:ext>
            </a:extLst>
          </a:blip>
          <a:stretch>
            <a:fillRect/>
          </a:stretch>
        </p:blipFill>
        <p:spPr>
          <a:xfrm>
            <a:off x="5237219" y="2696890"/>
            <a:ext cx="241859" cy="216000"/>
          </a:xfrm>
          <a:prstGeom prst="rect">
            <a:avLst/>
          </a:prstGeom>
        </p:spPr>
      </p:pic>
      <p:pic>
        <p:nvPicPr>
          <p:cNvPr id="5" name="Picture 4"/>
          <p:cNvPicPr>
            <a:picLocks noChangeAspect="1"/>
          </p:cNvPicPr>
          <p:nvPr>
            <p:custDataLst>
              <p:tags r:id="rId15"/>
            </p:custDataLst>
          </p:nvPr>
        </p:nvPicPr>
        <p:blipFill>
          <a:blip r:embed="rId55" cstate="print">
            <a:extLst>
              <a:ext uri="{28A0092B-C50C-407E-A947-70E740481C1C}">
                <a14:useLocalDpi xmlns:a14="http://schemas.microsoft.com/office/drawing/2010/main" val="0"/>
              </a:ext>
            </a:extLst>
          </a:blip>
          <a:stretch>
            <a:fillRect/>
          </a:stretch>
        </p:blipFill>
        <p:spPr>
          <a:xfrm>
            <a:off x="5685084" y="2703960"/>
            <a:ext cx="234253" cy="216000"/>
          </a:xfrm>
          <a:prstGeom prst="rect">
            <a:avLst/>
          </a:prstGeom>
        </p:spPr>
      </p:pic>
    </p:spTree>
    <p:extLst>
      <p:ext uri="{BB962C8B-B14F-4D97-AF65-F5344CB8AC3E}">
        <p14:creationId xmlns:p14="http://schemas.microsoft.com/office/powerpoint/2010/main" val="4004099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9" fill="hold"/>
                                        <p:tgtEl>
                                          <p:spTgt spid="14"/>
                                        </p:tgtEl>
                                      </p:cBhvr>
                                    </p:cmd>
                                  </p:childTnLst>
                                </p:cTn>
                              </p:par>
                              <p:par>
                                <p:cTn id="7" presetID="1" presetClass="mediacall" presetSubtype="0" fill="hold" nodeType="withEffect">
                                  <p:stCondLst>
                                    <p:cond delay="0"/>
                                  </p:stCondLst>
                                  <p:childTnLst>
                                    <p:cmd type="call" cmd="playFrom(0.0)">
                                      <p:cBhvr>
                                        <p:cTn id="8" dur="9937" fill="hold"/>
                                        <p:tgtEl>
                                          <p:spTgt spid="56"/>
                                        </p:tgtEl>
                                      </p:cBhvr>
                                    </p:cmd>
                                  </p:childTnLst>
                                </p:cTn>
                              </p:par>
                              <p:par>
                                <p:cTn id="9" presetID="1" presetClass="mediacall" presetSubtype="0" fill="hold" nodeType="withEffect">
                                  <p:stCondLst>
                                    <p:cond delay="0"/>
                                  </p:stCondLst>
                                  <p:childTnLst>
                                    <p:cmd type="call" cmd="playFrom(0.0)">
                                      <p:cBhvr>
                                        <p:cTn id="10" dur="10069"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0000">
                <p:cTn id="11" fill="hold" display="0">
                  <p:stCondLst>
                    <p:cond delay="indefinite"/>
                  </p:stCondLst>
                </p:cTn>
                <p:tgtEl>
                  <p:spTgt spid="14"/>
                </p:tgtEl>
              </p:cMediaNode>
            </p:video>
            <p:video>
              <p:cMediaNode vol="80000">
                <p:cTn id="12" fill="hold" display="0">
                  <p:stCondLst>
                    <p:cond delay="indefinite"/>
                  </p:stCondLst>
                </p:cTn>
                <p:tgtEl>
                  <p:spTgt spid="54"/>
                </p:tgtEl>
              </p:cMediaNode>
            </p:video>
            <p:video>
              <p:cMediaNode vol="80000">
                <p:cTn id="13" fill="hold" display="0">
                  <p:stCondLst>
                    <p:cond delay="indefinite"/>
                  </p:stCondLst>
                </p:cTn>
                <p:tgtEl>
                  <p:spTgt spid="5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noProof="0" dirty="0" smtClean="0"/>
              <a:t>Space and time complexity</a:t>
            </a:r>
            <a:endParaRPr lang="en-GB" noProof="0" dirty="0"/>
          </a:p>
        </p:txBody>
      </p:sp>
      <p:pic>
        <p:nvPicPr>
          <p:cNvPr id="6" name="Picture 5"/>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6162607" y="3765895"/>
            <a:ext cx="821551" cy="275883"/>
          </a:xfrm>
          <a:prstGeom prst="rect">
            <a:avLst/>
          </a:prstGeom>
        </p:spPr>
      </p:pic>
      <p:pic>
        <p:nvPicPr>
          <p:cNvPr id="26" name="Picture 25"/>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6159864" y="4187773"/>
            <a:ext cx="913004" cy="253020"/>
          </a:xfrm>
          <a:prstGeom prst="rect">
            <a:avLst/>
          </a:prstGeom>
        </p:spPr>
      </p:pic>
      <p:pic>
        <p:nvPicPr>
          <p:cNvPr id="21" name="Picture 20"/>
          <p:cNvPicPr>
            <a:picLocks noChangeAspect="1"/>
          </p:cNvPicPr>
          <p:nvPr>
            <p:custDataLst>
              <p:tags r:id="rId3"/>
            </p:custDataLst>
          </p:nvPr>
        </p:nvPicPr>
        <p:blipFill>
          <a:blip r:embed="rId19" cstate="print">
            <a:extLst>
              <a:ext uri="{28A0092B-C50C-407E-A947-70E740481C1C}">
                <a14:useLocalDpi xmlns:a14="http://schemas.microsoft.com/office/drawing/2010/main" val="0"/>
              </a:ext>
            </a:extLst>
          </a:blip>
          <a:stretch>
            <a:fillRect/>
          </a:stretch>
        </p:blipFill>
        <p:spPr>
          <a:xfrm>
            <a:off x="1333316" y="3783126"/>
            <a:ext cx="2658668" cy="252000"/>
          </a:xfrm>
          <a:prstGeom prst="rect">
            <a:avLst/>
          </a:prstGeom>
        </p:spPr>
      </p:pic>
      <p:pic>
        <p:nvPicPr>
          <p:cNvPr id="14" name="3d_joint.wmv">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20">
            <a:lum bright="4000" contrast="10000"/>
          </a:blip>
          <a:stretch>
            <a:fillRect/>
          </a:stretch>
        </p:blipFill>
        <p:spPr>
          <a:xfrm>
            <a:off x="4547056" y="689827"/>
            <a:ext cx="2310944" cy="2773134"/>
          </a:xfrm>
          <a:prstGeom prst="rect">
            <a:avLst/>
          </a:prstGeom>
        </p:spPr>
      </p:pic>
      <p:pic>
        <p:nvPicPr>
          <p:cNvPr id="15" name="Picture 14"/>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5961004" y="3254063"/>
            <a:ext cx="388746" cy="208898"/>
          </a:xfrm>
          <a:prstGeom prst="rect">
            <a:avLst/>
          </a:prstGeom>
        </p:spPr>
      </p:pic>
      <p:pic>
        <p:nvPicPr>
          <p:cNvPr id="16" name="Picture 15"/>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4432923" y="2679042"/>
            <a:ext cx="228266" cy="200596"/>
          </a:xfrm>
          <a:prstGeom prst="rect">
            <a:avLst/>
          </a:prstGeom>
        </p:spPr>
      </p:pic>
      <p:pic>
        <p:nvPicPr>
          <p:cNvPr id="17" name="Picture 16"/>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4192469" y="1388462"/>
            <a:ext cx="388746" cy="208898"/>
          </a:xfrm>
          <a:prstGeom prst="rect">
            <a:avLst/>
          </a:prstGeom>
        </p:spPr>
      </p:pic>
      <p:pic>
        <p:nvPicPr>
          <p:cNvPr id="19" name="Picture 18"/>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tretch>
            <a:fillRect/>
          </a:stretch>
        </p:blipFill>
        <p:spPr>
          <a:xfrm>
            <a:off x="6460134" y="3765895"/>
            <a:ext cx="312464" cy="208817"/>
          </a:xfrm>
          <a:prstGeom prst="rect">
            <a:avLst/>
          </a:prstGeom>
        </p:spPr>
      </p:pic>
      <p:pic>
        <p:nvPicPr>
          <p:cNvPr id="25" name="Picture 24"/>
          <p:cNvPicPr>
            <a:picLocks noChangeAspect="1"/>
          </p:cNvPicPr>
          <p:nvPr>
            <p:custDataLst>
              <p:tags r:id="rId10"/>
            </p:custDataLst>
          </p:nvPr>
        </p:nvPicPr>
        <p:blipFill>
          <a:blip r:embed="rId25" cstate="print">
            <a:extLst>
              <a:ext uri="{28A0092B-C50C-407E-A947-70E740481C1C}">
                <a14:useLocalDpi xmlns:a14="http://schemas.microsoft.com/office/drawing/2010/main" val="0"/>
              </a:ext>
            </a:extLst>
          </a:blip>
          <a:stretch>
            <a:fillRect/>
          </a:stretch>
        </p:blipFill>
        <p:spPr>
          <a:xfrm>
            <a:off x="6494293" y="4213534"/>
            <a:ext cx="923673" cy="193575"/>
          </a:xfrm>
          <a:prstGeom prst="rect">
            <a:avLst/>
          </a:prstGeom>
        </p:spPr>
      </p:pic>
      <p:grpSp>
        <p:nvGrpSpPr>
          <p:cNvPr id="34" name="Group 33"/>
          <p:cNvGrpSpPr/>
          <p:nvPr/>
        </p:nvGrpSpPr>
        <p:grpSpPr>
          <a:xfrm>
            <a:off x="3741420" y="4466193"/>
            <a:ext cx="3066946" cy="0"/>
            <a:chOff x="3257654" y="4902200"/>
            <a:chExt cx="3066946" cy="0"/>
          </a:xfrm>
        </p:grpSpPr>
        <p:cxnSp>
          <p:nvCxnSpPr>
            <p:cNvPr id="30" name="Straight Connector 29"/>
            <p:cNvCxnSpPr/>
            <p:nvPr/>
          </p:nvCxnSpPr>
          <p:spPr>
            <a:xfrm>
              <a:off x="3257654" y="4902200"/>
              <a:ext cx="914400" cy="0"/>
            </a:xfrm>
            <a:prstGeom prst="line">
              <a:avLst/>
            </a:prstGeom>
            <a:ln w="190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7791" y="4902200"/>
              <a:ext cx="376809" cy="0"/>
            </a:xfrm>
            <a:prstGeom prst="line">
              <a:avLst/>
            </a:prstGeom>
            <a:ln w="19050">
              <a:solidFill>
                <a:srgbClr val="FF99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4800600" y="4466193"/>
            <a:ext cx="2617366" cy="0"/>
            <a:chOff x="4316834" y="4902200"/>
            <a:chExt cx="2617366" cy="0"/>
          </a:xfrm>
        </p:grpSpPr>
        <p:cxnSp>
          <p:nvCxnSpPr>
            <p:cNvPr id="36" name="Straight Connector 35"/>
            <p:cNvCxnSpPr/>
            <p:nvPr/>
          </p:nvCxnSpPr>
          <p:spPr>
            <a:xfrm>
              <a:off x="6705600" y="4902200"/>
              <a:ext cx="2286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316834" y="4902200"/>
              <a:ext cx="3810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7570366" y="3734559"/>
            <a:ext cx="1192634" cy="782434"/>
            <a:chOff x="7315200" y="4170566"/>
            <a:chExt cx="1192634" cy="782434"/>
          </a:xfrm>
        </p:grpSpPr>
        <p:sp>
          <p:nvSpPr>
            <p:cNvPr id="40" name="TextBox 39"/>
            <p:cNvSpPr txBox="1"/>
            <p:nvPr/>
          </p:nvSpPr>
          <p:spPr>
            <a:xfrm>
              <a:off x="7315200" y="4170566"/>
              <a:ext cx="1192634" cy="338554"/>
            </a:xfrm>
            <a:prstGeom prst="rect">
              <a:avLst/>
            </a:prstGeom>
            <a:noFill/>
          </p:spPr>
          <p:txBody>
            <a:bodyPr wrap="none" rtlCol="0">
              <a:spAutoFit/>
            </a:bodyPr>
            <a:lstStyle/>
            <a:p>
              <a:r>
                <a:rPr lang="en-GB" sz="1600" b="1" dirty="0" smtClean="0">
                  <a:solidFill>
                    <a:srgbClr val="C00000"/>
                  </a:solidFill>
                </a:rPr>
                <a:t>exponential</a:t>
              </a:r>
              <a:endParaRPr lang="en-GB" b="1" dirty="0">
                <a:solidFill>
                  <a:srgbClr val="C00000"/>
                </a:solidFill>
              </a:endParaRPr>
            </a:p>
          </p:txBody>
        </p:sp>
        <p:sp>
          <p:nvSpPr>
            <p:cNvPr id="41" name="TextBox 40"/>
            <p:cNvSpPr txBox="1"/>
            <p:nvPr/>
          </p:nvSpPr>
          <p:spPr>
            <a:xfrm>
              <a:off x="7389651" y="4614446"/>
              <a:ext cx="671979" cy="338554"/>
            </a:xfrm>
            <a:prstGeom prst="rect">
              <a:avLst/>
            </a:prstGeom>
            <a:noFill/>
          </p:spPr>
          <p:txBody>
            <a:bodyPr wrap="none" rtlCol="0">
              <a:spAutoFit/>
            </a:bodyPr>
            <a:lstStyle/>
            <a:p>
              <a:r>
                <a:rPr lang="en-GB" sz="1600" b="1" dirty="0" smtClean="0">
                  <a:solidFill>
                    <a:srgbClr val="C00000"/>
                  </a:solidFill>
                </a:rPr>
                <a:t>linear</a:t>
              </a:r>
              <a:endParaRPr lang="en-GB" b="1" dirty="0">
                <a:solidFill>
                  <a:srgbClr val="C00000"/>
                </a:solidFill>
              </a:endParaRPr>
            </a:p>
          </p:txBody>
        </p:sp>
      </p:grpSp>
      <p:sp>
        <p:nvSpPr>
          <p:cNvPr id="43" name="TextBox 42"/>
          <p:cNvSpPr txBox="1"/>
          <p:nvPr/>
        </p:nvSpPr>
        <p:spPr>
          <a:xfrm>
            <a:off x="277800" y="3719170"/>
            <a:ext cx="785793" cy="369332"/>
          </a:xfrm>
          <a:prstGeom prst="rect">
            <a:avLst/>
          </a:prstGeom>
          <a:noFill/>
        </p:spPr>
        <p:txBody>
          <a:bodyPr wrap="none" rtlCol="0">
            <a:spAutoFit/>
          </a:bodyPr>
          <a:lstStyle/>
          <a:p>
            <a:r>
              <a:rPr lang="en-GB" b="1" dirty="0" err="1" smtClean="0">
                <a:solidFill>
                  <a:srgbClr val="0070C0"/>
                </a:solidFill>
              </a:rPr>
              <a:t>Histog</a:t>
            </a:r>
            <a:endParaRPr lang="en-GB" b="1" dirty="0">
              <a:solidFill>
                <a:srgbClr val="0070C0"/>
              </a:solidFill>
            </a:endParaRPr>
          </a:p>
        </p:txBody>
      </p:sp>
      <p:grpSp>
        <p:nvGrpSpPr>
          <p:cNvPr id="48" name="Group 47"/>
          <p:cNvGrpSpPr/>
          <p:nvPr/>
        </p:nvGrpSpPr>
        <p:grpSpPr>
          <a:xfrm>
            <a:off x="277800" y="4089613"/>
            <a:ext cx="5495288" cy="369332"/>
            <a:chOff x="277800" y="4601820"/>
            <a:chExt cx="5495288" cy="369332"/>
          </a:xfrm>
        </p:grpSpPr>
        <p:pic>
          <p:nvPicPr>
            <p:cNvPr id="24" name="Picture 23"/>
            <p:cNvPicPr>
              <a:picLocks noChangeAspect="1"/>
            </p:cNvPicPr>
            <p:nvPr>
              <p:custDataLst>
                <p:tags r:id="rId14"/>
              </p:custDataLst>
            </p:nvPr>
          </p:nvPicPr>
          <p:blipFill>
            <a:blip r:embed="rId26" cstate="print">
              <a:extLst>
                <a:ext uri="{28A0092B-C50C-407E-A947-70E740481C1C}">
                  <a14:useLocalDpi xmlns:a14="http://schemas.microsoft.com/office/drawing/2010/main" val="0"/>
                </a:ext>
              </a:extLst>
            </a:blip>
            <a:stretch>
              <a:fillRect/>
            </a:stretch>
          </p:blipFill>
          <p:spPr>
            <a:xfrm>
              <a:off x="1321966" y="4658374"/>
              <a:ext cx="4451122" cy="252000"/>
            </a:xfrm>
            <a:prstGeom prst="rect">
              <a:avLst/>
            </a:prstGeom>
          </p:spPr>
        </p:pic>
        <p:sp>
          <p:nvSpPr>
            <p:cNvPr id="44" name="TextBox 43"/>
            <p:cNvSpPr txBox="1"/>
            <p:nvPr/>
          </p:nvSpPr>
          <p:spPr>
            <a:xfrm>
              <a:off x="277800" y="4601820"/>
              <a:ext cx="792205" cy="369332"/>
            </a:xfrm>
            <a:prstGeom prst="rect">
              <a:avLst/>
            </a:prstGeom>
            <a:noFill/>
          </p:spPr>
          <p:txBody>
            <a:bodyPr wrap="none" rtlCol="0">
              <a:spAutoFit/>
            </a:bodyPr>
            <a:lstStyle/>
            <a:p>
              <a:r>
                <a:rPr lang="en-GB" b="1" dirty="0" smtClean="0">
                  <a:solidFill>
                    <a:srgbClr val="0070C0"/>
                  </a:solidFill>
                </a:rPr>
                <a:t>MLMF</a:t>
              </a:r>
              <a:endParaRPr lang="en-GB" b="1" dirty="0">
                <a:solidFill>
                  <a:srgbClr val="0070C0"/>
                </a:solidFill>
              </a:endParaRPr>
            </a:p>
          </p:txBody>
        </p:sp>
      </p:grpSp>
      <p:grpSp>
        <p:nvGrpSpPr>
          <p:cNvPr id="47" name="Group 46"/>
          <p:cNvGrpSpPr/>
          <p:nvPr/>
        </p:nvGrpSpPr>
        <p:grpSpPr>
          <a:xfrm>
            <a:off x="261266" y="3212068"/>
            <a:ext cx="8320838" cy="369332"/>
            <a:chOff x="289762" y="3793093"/>
            <a:chExt cx="8320838" cy="369332"/>
          </a:xfrm>
        </p:grpSpPr>
        <p:sp>
          <p:nvSpPr>
            <p:cNvPr id="27" name="TextBox 26"/>
            <p:cNvSpPr txBox="1"/>
            <p:nvPr/>
          </p:nvSpPr>
          <p:spPr>
            <a:xfrm>
              <a:off x="289762" y="3793093"/>
              <a:ext cx="1843838" cy="369332"/>
            </a:xfrm>
            <a:prstGeom prst="rect">
              <a:avLst/>
            </a:prstGeom>
            <a:noFill/>
          </p:spPr>
          <p:txBody>
            <a:bodyPr wrap="none" rtlCol="0">
              <a:spAutoFit/>
            </a:bodyPr>
            <a:lstStyle/>
            <a:p>
              <a:r>
                <a:rPr lang="en-GB" b="1" dirty="0" smtClean="0">
                  <a:solidFill>
                    <a:srgbClr val="0070C0"/>
                  </a:solidFill>
                </a:rPr>
                <a:t>Space complexity</a:t>
              </a:r>
              <a:endParaRPr lang="en-GB" b="1" dirty="0">
                <a:solidFill>
                  <a:srgbClr val="0070C0"/>
                </a:solidFill>
              </a:endParaRPr>
            </a:p>
          </p:txBody>
        </p:sp>
        <p:cxnSp>
          <p:nvCxnSpPr>
            <p:cNvPr id="46" name="Straight Connector 45"/>
            <p:cNvCxnSpPr/>
            <p:nvPr/>
          </p:nvCxnSpPr>
          <p:spPr>
            <a:xfrm flipH="1">
              <a:off x="381000" y="4157942"/>
              <a:ext cx="8229600"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66112" y="4583668"/>
            <a:ext cx="8320838" cy="369332"/>
            <a:chOff x="289762" y="3793093"/>
            <a:chExt cx="8320838" cy="369332"/>
          </a:xfrm>
        </p:grpSpPr>
        <p:sp>
          <p:nvSpPr>
            <p:cNvPr id="53" name="TextBox 52"/>
            <p:cNvSpPr txBox="1"/>
            <p:nvPr/>
          </p:nvSpPr>
          <p:spPr>
            <a:xfrm>
              <a:off x="289762" y="3793093"/>
              <a:ext cx="2563587" cy="369332"/>
            </a:xfrm>
            <a:prstGeom prst="rect">
              <a:avLst/>
            </a:prstGeom>
            <a:noFill/>
          </p:spPr>
          <p:txBody>
            <a:bodyPr wrap="none" rtlCol="0">
              <a:spAutoFit/>
            </a:bodyPr>
            <a:lstStyle/>
            <a:p>
              <a:r>
                <a:rPr lang="en-GB" b="1" dirty="0" smtClean="0">
                  <a:solidFill>
                    <a:srgbClr val="0070C0"/>
                  </a:solidFill>
                </a:rPr>
                <a:t>Time complexity (MLMF)</a:t>
              </a:r>
              <a:endParaRPr lang="en-GB" b="1" dirty="0">
                <a:solidFill>
                  <a:srgbClr val="0070C0"/>
                </a:solidFill>
              </a:endParaRPr>
            </a:p>
          </p:txBody>
        </p:sp>
        <p:cxnSp>
          <p:nvCxnSpPr>
            <p:cNvPr id="54" name="Straight Connector 53"/>
            <p:cNvCxnSpPr/>
            <p:nvPr/>
          </p:nvCxnSpPr>
          <p:spPr>
            <a:xfrm flipH="1">
              <a:off x="381000" y="4157942"/>
              <a:ext cx="8229600" cy="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5" name="Picture 2 1" descr="C:\Users\Guillaume Work\Dropbox\Defense-slides\images\BSSE.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896101" y="125704"/>
            <a:ext cx="1790699" cy="626771"/>
          </a:xfrm>
          <a:prstGeom prst="rect">
            <a:avLst/>
          </a:prstGeom>
          <a:noFill/>
          <a:extLst>
            <a:ext uri="{909E8E84-426E-40DD-AFC4-6F175D3DCCD1}">
              <a14:hiddenFill xmlns:a14="http://schemas.microsoft.com/office/drawing/2010/main">
                <a:solidFill>
                  <a:srgbClr val="FFFFFF"/>
                </a:solidFill>
              </a14:hiddenFill>
            </a:ext>
          </a:extLst>
        </p:spPr>
      </p:pic>
      <p:sp>
        <p:nvSpPr>
          <p:cNvPr id="38" name="Slide Number Placeholder 3 2"/>
          <p:cNvSpPr txBox="1">
            <a:spLocks/>
          </p:cNvSpPr>
          <p:nvPr/>
        </p:nvSpPr>
        <p:spPr>
          <a:xfrm>
            <a:off x="8686800" y="231692"/>
            <a:ext cx="381000" cy="3778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7030A0"/>
                </a:solidFill>
              </a:rPr>
              <a:t>8</a:t>
            </a:r>
            <a:endParaRPr lang="en-US" dirty="0">
              <a:solidFill>
                <a:srgbClr val="7030A0"/>
              </a:solidFill>
            </a:endParaRPr>
          </a:p>
        </p:txBody>
      </p:sp>
      <p:pic>
        <p:nvPicPr>
          <p:cNvPr id="45" name="Picture 2" descr="C:\Users\Guillaume Work\Dropbox\Defense-slides\images\ch5-scalable\sequence\initial_belief.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57200" y="772423"/>
            <a:ext cx="3143342" cy="240411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183185" y="1278058"/>
            <a:ext cx="1983023" cy="1213535"/>
            <a:chOff x="1183185" y="1278058"/>
            <a:chExt cx="1983023" cy="1213535"/>
          </a:xfrm>
        </p:grpSpPr>
        <p:pic>
          <p:nvPicPr>
            <p:cNvPr id="49" name="Picture 48"/>
            <p:cNvPicPr>
              <a:picLocks noChangeAspect="1"/>
            </p:cNvPicPr>
            <p:nvPr>
              <p:custDataLst>
                <p:tags r:id="rId11"/>
              </p:custDataLst>
            </p:nvPr>
          </p:nvPicPr>
          <p:blipFill>
            <a:blip r:embed="rId22" cstate="print">
              <a:extLst>
                <a:ext uri="{28A0092B-C50C-407E-A947-70E740481C1C}">
                  <a14:useLocalDpi xmlns:a14="http://schemas.microsoft.com/office/drawing/2010/main" val="0"/>
                </a:ext>
              </a:extLst>
            </a:blip>
            <a:stretch>
              <a:fillRect/>
            </a:stretch>
          </p:blipFill>
          <p:spPr>
            <a:xfrm>
              <a:off x="2607783" y="1278058"/>
              <a:ext cx="228266" cy="200596"/>
            </a:xfrm>
            <a:prstGeom prst="rect">
              <a:avLst/>
            </a:prstGeom>
          </p:spPr>
        </p:pic>
        <p:pic>
          <p:nvPicPr>
            <p:cNvPr id="50" name="Picture 49"/>
            <p:cNvPicPr>
              <a:picLocks noChangeAspect="1"/>
            </p:cNvPicPr>
            <p:nvPr>
              <p:custDataLst>
                <p:tags r:id="rId12"/>
              </p:custDataLst>
            </p:nvPr>
          </p:nvPicPr>
          <p:blipFill>
            <a:blip r:embed="rId21" cstate="print">
              <a:extLst>
                <a:ext uri="{28A0092B-C50C-407E-A947-70E740481C1C}">
                  <a14:useLocalDpi xmlns:a14="http://schemas.microsoft.com/office/drawing/2010/main" val="0"/>
                </a:ext>
              </a:extLst>
            </a:blip>
            <a:stretch>
              <a:fillRect/>
            </a:stretch>
          </p:blipFill>
          <p:spPr>
            <a:xfrm>
              <a:off x="2777462" y="2122077"/>
              <a:ext cx="388746" cy="208898"/>
            </a:xfrm>
            <a:prstGeom prst="rect">
              <a:avLst/>
            </a:prstGeom>
          </p:spPr>
        </p:pic>
        <p:pic>
          <p:nvPicPr>
            <p:cNvPr id="51" name="Picture 50"/>
            <p:cNvPicPr>
              <a:picLocks noChangeAspect="1"/>
            </p:cNvPicPr>
            <p:nvPr>
              <p:custDataLst>
                <p:tags r:id="rId13"/>
              </p:custDataLst>
            </p:nvPr>
          </p:nvPicPr>
          <p:blipFill>
            <a:blip r:embed="rId23" cstate="print">
              <a:extLst>
                <a:ext uri="{28A0092B-C50C-407E-A947-70E740481C1C}">
                  <a14:useLocalDpi xmlns:a14="http://schemas.microsoft.com/office/drawing/2010/main" val="0"/>
                </a:ext>
              </a:extLst>
            </a:blip>
            <a:stretch>
              <a:fillRect/>
            </a:stretch>
          </p:blipFill>
          <p:spPr>
            <a:xfrm>
              <a:off x="1183185" y="1447800"/>
              <a:ext cx="388746" cy="208898"/>
            </a:xfrm>
            <a:prstGeom prst="rect">
              <a:avLst/>
            </a:prstGeom>
          </p:spPr>
        </p:pic>
        <p:cxnSp>
          <p:nvCxnSpPr>
            <p:cNvPr id="5" name="Straight Arrow Connector 4"/>
            <p:cNvCxnSpPr/>
            <p:nvPr/>
          </p:nvCxnSpPr>
          <p:spPr>
            <a:xfrm flipH="1">
              <a:off x="2414220" y="1378872"/>
              <a:ext cx="176580" cy="98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971800" y="2337325"/>
              <a:ext cx="1364" cy="1542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377558" y="1676400"/>
              <a:ext cx="1364" cy="154268"/>
            </a:xfrm>
            <a:prstGeom prst="straightConnector1">
              <a:avLst/>
            </a:prstGeom>
            <a:ln w="19050">
              <a:solidFill>
                <a:srgbClr val="00FF00"/>
              </a:solidFill>
              <a:tailEnd type="triangle"/>
            </a:ln>
          </p:spPr>
          <p:style>
            <a:lnRef idx="1">
              <a:schemeClr val="accent3"/>
            </a:lnRef>
            <a:fillRef idx="0">
              <a:schemeClr val="accent3"/>
            </a:fillRef>
            <a:effectRef idx="0">
              <a:schemeClr val="accent3"/>
            </a:effectRef>
            <a:fontRef idx="minor">
              <a:schemeClr val="tx1"/>
            </a:fontRef>
          </p:style>
        </p:cxnSp>
      </p:grpSp>
      <p:sp>
        <p:nvSpPr>
          <p:cNvPr id="3" name="Rectangle 2"/>
          <p:cNvSpPr/>
          <p:nvPr/>
        </p:nvSpPr>
        <p:spPr>
          <a:xfrm>
            <a:off x="990600" y="2842260"/>
            <a:ext cx="121920" cy="12954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1645920" y="2842260"/>
            <a:ext cx="121920" cy="129540"/>
          </a:xfrm>
          <a:prstGeom prst="rect">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039984" y="2802844"/>
            <a:ext cx="190500" cy="198120"/>
          </a:xfrm>
          <a:prstGeom prst="ellipse">
            <a:avLst/>
          </a:prstGeom>
          <a:solidFill>
            <a:srgbClr val="FFC6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a:off x="2145505" y="2901904"/>
            <a:ext cx="882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367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14"/>
                </p:tgtEl>
              </p:cMediaNode>
            </p:video>
          </p:childTnLst>
        </p:cTn>
      </p:par>
    </p:tnLst>
    <p:bldLst>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ORIGINALHEIGHT" val="124.5174"/>
  <p:tag name="ORIGINALWIDTH" val="945.132"/>
  <p:tag name="OUTPUTDPI" val="1200"/>
  <p:tag name="LATEXADDIN" val="\documentclass{article}&#10;\usepackage{amsmath}&#10;\pagestyle{empty}&#10;\begin{document}&#10;&#10;$P(A_t,O|Y_{0:t},u_{1:t})$&#10;&#10;\end{document}"/>
  <p:tag name="IGUANATEXSIZE" val="20"/>
  <p:tag name="IGUANATEXCURSOR" val="104"/>
  <p:tag name="TRANSPARENCY" val="True"/>
  <p:tag name="FILENAME" val=""/>
  <p:tag name="INPUTTYPE" val="0"/>
  <p:tag name="LATEXENGINEID" val="1"/>
  <p:tag name="TEMPFOLDER" val="c:\temp\"/>
</p:tagLst>
</file>

<file path=ppt/tags/tag10.xml><?xml version="1.0" encoding="utf-8"?>
<p:tagLst xmlns:a="http://schemas.openxmlformats.org/drawingml/2006/main" xmlns:r="http://schemas.openxmlformats.org/officeDocument/2006/relationships" xmlns:p="http://schemas.openxmlformats.org/presentationml/2006/main">
  <p:tag name="ORIGINALHEIGHT" val="88.51236"/>
  <p:tag name="ORIGINALWIDTH" val="87.01212"/>
  <p:tag name="OUTPUTDPI" val="1200"/>
  <p:tag name="LATEXADDIN" val="\documentclass{article}&#10;\usepackage{amsmath}&#10;\pagestyle{empty}&#10;\begin{document}&#10;&#10;$A$&#10;&#10;\end{document}"/>
  <p:tag name="IGUANATEXSIZE" val="20"/>
  <p:tag name="IGUANATEXCURSOR" val="84"/>
  <p:tag name="TRANSPARENCY" val="True"/>
  <p:tag name="FILENAME" val=""/>
  <p:tag name="INPUTTYPE" val="0"/>
  <p:tag name="LATEXENGINEID" val="1"/>
  <p:tag name="TEMPFOLDER" val="c:\temp\"/>
</p:tagLst>
</file>

<file path=ppt/tags/tag100.xml><?xml version="1.0" encoding="utf-8"?>
<p:tagLst xmlns:a="http://schemas.openxmlformats.org/drawingml/2006/main" xmlns:r="http://schemas.openxmlformats.org/officeDocument/2006/relationships" xmlns:p="http://schemas.openxmlformats.org/presentationml/2006/main">
  <p:tag name="ORIGINALHEIGHT" val="124.5174"/>
  <p:tag name="ORIGINALWIDTH" val="1110.155"/>
  <p:tag name="OUTPUTDPI" val="1200"/>
  <p:tag name="LATEXADDIN" val="\documentclass{article}&#10;\usepackage{amsmath}&#10;\pagestyle{empty}&#10;\begin{document}&#10;&#10;$P(A_2,O|Y_{0:2},u_{1:2};\boldsymbol{\theta})$&#10;&#10;&#10;\end{document}"/>
  <p:tag name="IGUANATEXSIZE" val="20"/>
  <p:tag name="IGUANATEXCURSOR" val="124"/>
  <p:tag name="TRANSPARENCY" val="True"/>
  <p:tag name="FILENAME" val=""/>
  <p:tag name="INPUTTYPE" val="0"/>
  <p:tag name="LATEXENGINEID" val="1"/>
  <p:tag name="TEMPFOLDER" val="c:\temp\"/>
</p:tagLst>
</file>

<file path=ppt/tags/tag101.xml><?xml version="1.0" encoding="utf-8"?>
<p:tagLst xmlns:a="http://schemas.openxmlformats.org/drawingml/2006/main" xmlns:r="http://schemas.openxmlformats.org/officeDocument/2006/relationships" xmlns:p="http://schemas.openxmlformats.org/presentationml/2006/main">
  <p:tag name="ORIGINALHEIGHT" val="219.0305"/>
  <p:tag name="ORIGINALWIDTH" val="2368.831"/>
  <p:tag name="OUTPUTDPI" val="1200"/>
  <p:tag name="LATEXADDIN" val="\documentclass{article}&#10;\usepackage{amsmath}&#10;\pagestyle{empty}&#10;\begin{document}&#10;&#10;$\nabla P(Y_0)= \sum\limits_{A_0}\sum\limits_{O} \left( P(Y_0|A_0,O) - 1 \right) P(A_0,O)$&#10;&#10;&#10;\end{document}"/>
  <p:tag name="IGUANATEXSIZE" val="20"/>
  <p:tag name="IGUANATEXCURSOR" val="94"/>
  <p:tag name="TRANSPARENCY" val="True"/>
  <p:tag name="FILENAME" val=""/>
  <p:tag name="INPUTTYPE" val="0"/>
  <p:tag name="LATEXENGINEID" val="1"/>
  <p:tag name="TEMPFOLDER" val="c:\temp\"/>
</p:tagLst>
</file>

<file path=ppt/tags/tag102.xml><?xml version="1.0" encoding="utf-8"?>
<p:tagLst xmlns:a="http://schemas.openxmlformats.org/drawingml/2006/main" xmlns:r="http://schemas.openxmlformats.org/officeDocument/2006/relationships" xmlns:p="http://schemas.openxmlformats.org/presentationml/2006/main">
  <p:tag name="ORIGINALHEIGHT" val="124.5174"/>
  <p:tag name="ORIGINALWIDTH" val="2379.332"/>
  <p:tag name="OUTPUTDPI" val="1200"/>
  <p:tag name="LATEXADDIN" val="\documentclass{article}&#10;\usepackage{amsmath}&#10;\pagestyle{empty}&#10;\begin{document}&#10;&#10;$\nabla P(Y_{0:t}|u_{1:t}) = P(Y_{0:t}|u_{1:t}) - P(Y_{0:t-1}|u_{1:t})  $&#10;&#10;&#10;\end{document}"/>
  <p:tag name="IGUANATEXSIZE" val="20"/>
  <p:tag name="IGUANATEXCURSOR" val="141"/>
  <p:tag name="TRANSPARENCY" val="True"/>
  <p:tag name="FILENAME" val=""/>
  <p:tag name="INPUTTYPE" val="0"/>
  <p:tag name="LATEXENGINEID" val="1"/>
  <p:tag name="TEMPFOLDER" val="c:\temp\"/>
</p:tagLst>
</file>

<file path=ppt/tags/tag103.xml><?xml version="1.0" encoding="utf-8"?>
<p:tagLst xmlns:a="http://schemas.openxmlformats.org/drawingml/2006/main" xmlns:r="http://schemas.openxmlformats.org/officeDocument/2006/relationships" xmlns:p="http://schemas.openxmlformats.org/presentationml/2006/main">
  <p:tag name="ORIGINALHEIGHT" val="219.0305"/>
  <p:tag name="ORIGINALWIDTH" val="1972.025"/>
  <p:tag name="OUTPUTDPI" val="1200"/>
  <p:tag name="LATEXADDIN" val="\documentclass{article}&#10;\usepackage{amsmath}&#10;\pagestyle{empty}&#10;\begin{document}&#10;&#10;$= \sum\limits_{A_0}\sum\limits_{O} \left( P(Y_0|A_0,O) - 1 \right) P_{\boldsymbol{\cap}}(A_0,O)$&#10;&#10;&#10;\end{document}"/>
  <p:tag name="IGUANATEXSIZE" val="20"/>
  <p:tag name="IGUANATEXCURSOR" val="84"/>
  <p:tag name="TRANSPARENCY" val="True"/>
  <p:tag name="FILENAME" val=""/>
  <p:tag name="INPUTTYPE" val="0"/>
  <p:tag name="LATEXENGINEID" val="1"/>
  <p:tag name="TEMPFOLDER" val="c:\temp\"/>
</p:tagLst>
</file>

<file path=ppt/tags/tag104.xml><?xml version="1.0" encoding="utf-8"?>
<p:tagLst xmlns:a="http://schemas.openxmlformats.org/drawingml/2006/main" xmlns:r="http://schemas.openxmlformats.org/officeDocument/2006/relationships" xmlns:p="http://schemas.openxmlformats.org/presentationml/2006/main">
  <p:tag name="ORIGINALHEIGHT" val="284.2145"/>
  <p:tag name="ORIGINALWIDTH" val="2160.48"/>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Y_{0:t}|u_{1:t};\textcolor{dark-blue}{\BAlph} ) = 1 + \sum\limits_{i=0}^t \nabla P(Y_{0:i}|u_{1:i})$ &#10;&#10;\end{document}"/>
  <p:tag name="IGUANATEXSIZE" val="20"/>
  <p:tag name="IGUANATEXCURSOR" val="588"/>
  <p:tag name="TRANSPARENCY" val="True"/>
  <p:tag name="FILENAME" val=""/>
  <p:tag name="INPUTTYPE" val="0"/>
  <p:tag name="LATEXENGINEID" val="0"/>
  <p:tag name="TEMPFOLDER" val="c:\temp\"/>
</p:tagLst>
</file>

<file path=ppt/tags/tag105.xml><?xml version="1.0" encoding="utf-8"?>
<p:tagLst xmlns:a="http://schemas.openxmlformats.org/drawingml/2006/main" xmlns:r="http://schemas.openxmlformats.org/officeDocument/2006/relationships" xmlns:p="http://schemas.openxmlformats.org/presentationml/2006/main">
  <p:tag name="ORIGINALHEIGHT" val="84.76181"/>
  <p:tag name="ORIGINALWIDTH" val="105.0146"/>
  <p:tag name="OUTPUTDPI" val="1200"/>
  <p:tag name="LATEXADDIN" val="\documentclass{article}&#10;\usepackage{amsmath}&#10;\pagestyle{empty}&#10;\begin{document}&#10;&#10;$N$&#10;&#10;&#10;\end{document}"/>
  <p:tag name="IGUANATEXSIZE" val="20"/>
  <p:tag name="IGUANATEXCURSOR" val="83"/>
  <p:tag name="TRANSPARENCY" val="True"/>
  <p:tag name="FILENAME" val=""/>
  <p:tag name="INPUTTYPE" val="0"/>
  <p:tag name="LATEXENGINEID" val="1"/>
  <p:tag name="TEMPFOLDER" val="c:\temp\"/>
</p:tagLst>
</file>

<file path=ppt/tags/tag106.xml><?xml version="1.0" encoding="utf-8"?>
<p:tagLst xmlns:a="http://schemas.openxmlformats.org/drawingml/2006/main" xmlns:r="http://schemas.openxmlformats.org/officeDocument/2006/relationships" xmlns:p="http://schemas.openxmlformats.org/presentationml/2006/main">
  <p:tag name="ORIGINALHEIGHT" val="218.2805"/>
  <p:tag name="ORIGINALWIDTH" val="2031.284"/>
  <p:tag name="OUTPUTDPI" val="1200"/>
  <p:tag name="LATEXADDIN" val="\documentclass{article}&#10;\usepackage{amsmath}&#10;\pagestyle{empty}&#10;\begin{document}&#10;&#10;$P(Y_{0:t}|u_{1:t}) = \sum\limits_{A_t}\sum\limits_{O} P(A_t,O,Y_{0:t}|u_{1:t})$&#10;&#10;&#10;\end{document}"/>
  <p:tag name="IGUANATEXSIZE" val="20"/>
  <p:tag name="IGUANATEXCURSOR" val="158"/>
  <p:tag name="TRANSPARENCY" val="True"/>
  <p:tag name="FILENAME" val=""/>
  <p:tag name="INPUTTYPE" val="0"/>
  <p:tag name="LATEXENGINEID" val="1"/>
  <p:tag name="TEMPFOLDER" val="c:\temp\"/>
</p:tagLst>
</file>

<file path=ppt/tags/tag107.xml><?xml version="1.0" encoding="utf-8"?>
<p:tagLst xmlns:a="http://schemas.openxmlformats.org/drawingml/2006/main" xmlns:r="http://schemas.openxmlformats.org/officeDocument/2006/relationships" xmlns:p="http://schemas.openxmlformats.org/presentationml/2006/main">
  <p:tag name="ORIGINALHEIGHT" val="102.7643"/>
  <p:tag name="ORIGINALWIDTH" val="153.0213"/>
  <p:tag name="OUTPUTDPI" val="1200"/>
  <p:tag name="LATEXADDIN" val="\documentclass{article}&#10;\usepackage{amsmath}&#10;\pagestyle{empty}&#10;\begin{document}&#10;&#10;$N^2$&#10;&#10;&#10;\end{document}"/>
  <p:tag name="IGUANATEXSIZE" val="20"/>
  <p:tag name="IGUANATEXCURSOR" val="85"/>
  <p:tag name="TRANSPARENCY" val="True"/>
  <p:tag name="FILENAME" val=""/>
  <p:tag name="INPUTTYPE" val="0"/>
  <p:tag name="LATEXENGINEID" val="1"/>
  <p:tag name="TEMPFOLDER" val="c:\temp\"/>
</p:tagLst>
</file>

<file path=ppt/tags/tag108.xml><?xml version="1.0" encoding="utf-8"?>
<p:tagLst xmlns:a="http://schemas.openxmlformats.org/drawingml/2006/main" xmlns:r="http://schemas.openxmlformats.org/officeDocument/2006/relationships" xmlns:p="http://schemas.openxmlformats.org/presentationml/2006/main">
  <p:tag name="SELECTIONNAME" val="Group 21"/>
  <p:tag name="LAYER" val="2"/>
</p:tagLst>
</file>

<file path=ppt/tags/tag109.xml><?xml version="1.0" encoding="utf-8"?>
<p:tagLst xmlns:a="http://schemas.openxmlformats.org/drawingml/2006/main" xmlns:r="http://schemas.openxmlformats.org/officeDocument/2006/relationships" xmlns:p="http://schemas.openxmlformats.org/presentationml/2006/main">
  <p:tag name="ORIGINALHEIGHT" val="124.5174"/>
  <p:tag name="ORIGINALWIDTH" val="981.137"/>
  <p:tag name="OUTPUTDPI" val="1200"/>
  <p:tag name="LATEXADDIN" val="\documentclass{article}&#10;\usepackage{amsmath}&#10;\pagestyle{empty}&#10;\begin{document}&#10;&#10;$P(A_2,O,Y_{0:2}|u_{1:2})$&#10;&#10;&#10;\end{document}"/>
  <p:tag name="IGUANATEXSIZE" val="20"/>
  <p:tag name="IGUANATEXCURSOR" val="98"/>
  <p:tag name="TRANSPARENCY" val="True"/>
  <p:tag name="FILENAME" val=""/>
  <p:tag name="INPUTTYPE" val="0"/>
  <p:tag name="LATEXENGINEID" val="1"/>
  <p:tag name="TEMPFOLDER" val="c:\temp\"/>
</p:tagLst>
</file>

<file path=ppt/tags/tag11.xml><?xml version="1.0" encoding="utf-8"?>
<p:tagLst xmlns:a="http://schemas.openxmlformats.org/drawingml/2006/main" xmlns:r="http://schemas.openxmlformats.org/officeDocument/2006/relationships" xmlns:p="http://schemas.openxmlformats.org/presentationml/2006/main">
  <p:tag name="ORIGINALHEIGHT" val="56.25787"/>
  <p:tag name="ORIGINALWIDTH" val="64.50898"/>
  <p:tag name="OUTPUTDPI" val="1200"/>
  <p:tag name="LATEXADDIN" val="\documentclass{article}&#10;\usepackage{amsmath}&#10;\pagestyle{empty}&#10;\begin{document}&#10;&#10;$u$&#10;&#10;&#10;\end{document}"/>
  <p:tag name="IGUANATEXSIZE" val="20"/>
  <p:tag name="IGUANATEXCURSOR" val="84"/>
  <p:tag name="TRANSPARENCY" val="True"/>
  <p:tag name="FILENAME" val=""/>
  <p:tag name="INPUTTYPE" val="0"/>
  <p:tag name="LATEXENGINEID" val="1"/>
  <p:tag name="TEMPFOLDER" val="c:\temp\"/>
</p:tagLst>
</file>

<file path=ppt/tags/tag110.xml><?xml version="1.0" encoding="utf-8"?>
<p:tagLst xmlns:a="http://schemas.openxmlformats.org/drawingml/2006/main" xmlns:r="http://schemas.openxmlformats.org/officeDocument/2006/relationships" xmlns:p="http://schemas.openxmlformats.org/presentationml/2006/main">
  <p:tag name="ORIGINALHEIGHT" val="124.5174"/>
  <p:tag name="ORIGINALWIDTH" val="1110.155"/>
  <p:tag name="OUTPUTDPI" val="1200"/>
  <p:tag name="LATEXADDIN" val="\documentclass{article}&#10;\usepackage{amsmath}&#10;\pagestyle{empty}&#10;\begin{document}&#10;&#10;$P(A_2,O|Y_{0:2},u_{1:2};\boldsymbol{\theta})$&#10;&#10;&#10;\end{document}"/>
  <p:tag name="IGUANATEXSIZE" val="20"/>
  <p:tag name="IGUANATEXCURSOR" val="124"/>
  <p:tag name="TRANSPARENCY" val="True"/>
  <p:tag name="FILENAME" val=""/>
  <p:tag name="INPUTTYPE" val="0"/>
  <p:tag name="LATEXENGINEID" val="1"/>
  <p:tag name="TEMPFOLDER" val="c:\temp\"/>
</p:tagLst>
</file>

<file path=ppt/tags/tag111.xml><?xml version="1.0" encoding="utf-8"?>
<p:tagLst xmlns:a="http://schemas.openxmlformats.org/drawingml/2006/main" xmlns:r="http://schemas.openxmlformats.org/officeDocument/2006/relationships" xmlns:p="http://schemas.openxmlformats.org/presentationml/2006/main">
  <p:tag name="ORIGINALHEIGHT" val="99.01385"/>
  <p:tag name="ORIGINALWIDTH" val="334.5467"/>
  <p:tag name="OUTPUTDPI" val="1200"/>
  <p:tag name="LATEXADDIN" val="\documentclass{article}&#10;\usepackage{amsmath}&#10;\pagestyle{empty}&#10;\begin{document}&#10;&#10;$A \ominus O$&#10;&#10;\end{document}"/>
  <p:tag name="IGUANATEXSIZE" val="20"/>
  <p:tag name="IGUANATEXCURSOR" val="94"/>
  <p:tag name="TRANSPARENCY" val="True"/>
  <p:tag name="FILENAME" val=""/>
  <p:tag name="INPUTTYPE" val="0"/>
  <p:tag name="LATEXENGINEID" val="1"/>
  <p:tag name="TEMPFOLDER" val="c:\temp\"/>
</p:tagLst>
</file>

<file path=ppt/tags/tag112.xml><?xml version="1.0" encoding="utf-8"?>
<p:tagLst xmlns:a="http://schemas.openxmlformats.org/drawingml/2006/main" xmlns:r="http://schemas.openxmlformats.org/officeDocument/2006/relationships" xmlns:p="http://schemas.openxmlformats.org/presentationml/2006/main">
  <p:tag name="ORIGINALHEIGHT" val="91.51276"/>
  <p:tag name="ORIGINALWIDTH" val="321.0448"/>
  <p:tag name="OUTPUTDPI" val="1200"/>
  <p:tag name="LATEXADDIN" val="\documentclass{article}&#10;\usepackage{amsmath}&#10;\pagestyle{empty}&#10;\begin{document}&#10;&#10;$A \cap O$&#10;&#10;\end{document}"/>
  <p:tag name="IGUANATEXSIZE" val="20"/>
  <p:tag name="IGUANATEXCURSOR" val="81"/>
  <p:tag name="TRANSPARENCY" val="True"/>
  <p:tag name="FILENAME" val=""/>
  <p:tag name="INPUTTYPE" val="0"/>
  <p:tag name="LATEXENGINEID" val="1"/>
  <p:tag name="TEMPFOLDER" val="c:\temp\"/>
</p:tagLst>
</file>

<file path=ppt/tags/tag113.xml><?xml version="1.0" encoding="utf-8"?>
<p:tagLst xmlns:a="http://schemas.openxmlformats.org/drawingml/2006/main" xmlns:r="http://schemas.openxmlformats.org/officeDocument/2006/relationships" xmlns:p="http://schemas.openxmlformats.org/presentationml/2006/main">
  <p:tag name="ORIGINALHEIGHT" val="29.2541"/>
  <p:tag name="ORIGINALWIDTH" val="84.01173"/>
  <p:tag name="OUTPUTDPI" val="1200"/>
  <p:tag name="LATEXADDIN" val="\documentclass{article}&#10;\usepackage{amsmath}&#10;\pagestyle{empty}&#10;\begin{document}&#10;&#10;$=$&#10;&#10;&#10;\end{document}"/>
  <p:tag name="IGUANATEXSIZE" val="20"/>
  <p:tag name="IGUANATEXCURSOR" val="83"/>
  <p:tag name="TRANSPARENCY" val="True"/>
  <p:tag name="FILENAME" val=""/>
  <p:tag name="INPUTTYPE" val="0"/>
  <p:tag name="LATEXENGINEID" val="1"/>
  <p:tag name="TEMPFOLDER" val="c:\temp\"/>
</p:tagLst>
</file>

<file path=ppt/tags/tag114.xml><?xml version="1.0" encoding="utf-8"?>
<p:tagLst xmlns:a="http://schemas.openxmlformats.org/drawingml/2006/main" xmlns:r="http://schemas.openxmlformats.org/officeDocument/2006/relationships" xmlns:p="http://schemas.openxmlformats.org/presentationml/2006/main">
  <p:tag name="ORIGINALHEIGHT" val="124.5174"/>
  <p:tag name="ORIGINALWIDTH" val="408.8071"/>
  <p:tag name="OUTPUTDPI" val="1200"/>
  <p:tag name="LATEXADDIN" val="\documentclass{article}&#10;\usepackage{amsmath}&#10;\pagestyle{empty}&#10;\begin{document}&#10;&#10;$\nabla P(Y_0)$&#10;&#10;&#10;\end{document}"/>
  <p:tag name="IGUANATEXSIZE" val="20"/>
  <p:tag name="IGUANATEXCURSOR" val="95"/>
  <p:tag name="TRANSPARENCY" val="True"/>
  <p:tag name="FILENAME" val=""/>
  <p:tag name="INPUTTYPE" val="0"/>
  <p:tag name="LATEXENGINEID" val="1"/>
  <p:tag name="TEMPFOLDER" val="c:\temp\"/>
</p:tagLst>
</file>

<file path=ppt/tags/tag115.xml><?xml version="1.0" encoding="utf-8"?>
<p:tagLst xmlns:a="http://schemas.openxmlformats.org/drawingml/2006/main" xmlns:r="http://schemas.openxmlformats.org/officeDocument/2006/relationships" xmlns:p="http://schemas.openxmlformats.org/presentationml/2006/main">
  <p:tag name="ORIGINALHEIGHT" val="124.5174"/>
  <p:tag name="ORIGINALWIDTH" val="480.067"/>
  <p:tag name="OUTPUTDPI" val="1200"/>
  <p:tag name="LATEXADDIN" val="\documentclass{article}&#10;\usepackage{amsmath}&#10;\pagestyle{empty}&#10;\begin{document}&#10;&#10;$P(A_0,O)$&#10;&#10;&#10;\end{document}"/>
  <p:tag name="IGUANATEXSIZE" val="20"/>
  <p:tag name="IGUANATEXCURSOR" val="90"/>
  <p:tag name="TRANSPARENCY" val="True"/>
  <p:tag name="FILENAME" val=""/>
  <p:tag name="INPUTTYPE" val="0"/>
  <p:tag name="LATEXENGINEID" val="1"/>
  <p:tag name="TEMPFOLDER" val="c:\temp\"/>
</p:tagLst>
</file>

<file path=ppt/tags/tag116.xml><?xml version="1.0" encoding="utf-8"?>
<p:tagLst xmlns:a="http://schemas.openxmlformats.org/drawingml/2006/main" xmlns:r="http://schemas.openxmlformats.org/officeDocument/2006/relationships" xmlns:p="http://schemas.openxmlformats.org/presentationml/2006/main">
  <p:tag name="ORIGINALHEIGHT" val="124.5174"/>
  <p:tag name="ORIGINALWIDTH" val="480.067"/>
  <p:tag name="OUTPUTDPI" val="1200"/>
  <p:tag name="LATEXADDIN" val="\documentclass{article}&#10;\usepackage{amsmath}&#10;\pagestyle{empty}&#10;\begin{document}&#10;&#10;$P(A_0,O)$&#10;&#10;&#10;\end{document}"/>
  <p:tag name="IGUANATEXSIZE" val="20"/>
  <p:tag name="IGUANATEXCURSOR" val="90"/>
  <p:tag name="TRANSPARENCY" val="True"/>
  <p:tag name="FILENAME" val=""/>
  <p:tag name="INPUTTYPE" val="0"/>
  <p:tag name="LATEXENGINEID" val="1"/>
  <p:tag name="TEMPFOLDER" val="c:\temp\"/>
</p:tagLst>
</file>

<file path=ppt/tags/tag117.xml><?xml version="1.0" encoding="utf-8"?>
<p:tagLst xmlns:a="http://schemas.openxmlformats.org/drawingml/2006/main" xmlns:r="http://schemas.openxmlformats.org/officeDocument/2006/relationships" xmlns:p="http://schemas.openxmlformats.org/presentationml/2006/main">
  <p:tag name="ORIGINALHEIGHT" val="124.5174"/>
  <p:tag name="ORIGINALWIDTH" val="642.8398"/>
  <p:tag name="OUTPUTDPI" val="1200"/>
  <p:tag name="LATEXADDIN" val="\documentclass{article}&#10;\usepackage{amsmath}&#10;\pagestyle{empty}&#10;\begin{document}&#10;&#10;$P(Y_0|A_0,O)$&#10;&#10;&#10;\end{document}"/>
  <p:tag name="IGUANATEXSIZE" val="20"/>
  <p:tag name="IGUANATEXCURSOR" val="88"/>
  <p:tag name="TRANSPARENCY" val="True"/>
  <p:tag name="FILENAME" val=""/>
  <p:tag name="INPUTTYPE" val="0"/>
  <p:tag name="LATEXENGINEID" val="1"/>
  <p:tag name="TEMPFOLDER" val="c:\temp\"/>
</p:tagLst>
</file>

<file path=ppt/tags/tag118.xml><?xml version="1.0" encoding="utf-8"?>
<p:tagLst xmlns:a="http://schemas.openxmlformats.org/drawingml/2006/main" xmlns:r="http://schemas.openxmlformats.org/officeDocument/2006/relationships" xmlns:p="http://schemas.openxmlformats.org/presentationml/2006/main">
  <p:tag name="ORIGINALHEIGHT" val="5.250709"/>
  <p:tag name="ORIGINALWIDTH" val="75.76055"/>
  <p:tag name="OUTPUTDPI" val="1200"/>
  <p:tag name="LATEXADDIN" val="\documentclass{article}&#10;\usepackage{amsmath}&#10;\pagestyle{empty}&#10;\begin{document}&#10;&#10;&#10;$-$&#10;&#10;\end{document}"/>
  <p:tag name="IGUANATEXSIZE" val="20"/>
  <p:tag name="IGUANATEXCURSOR" val="85"/>
  <p:tag name="TRANSPARENCY" val="True"/>
  <p:tag name="FILENAME" val=""/>
  <p:tag name="INPUTTYPE" val="0"/>
  <p:tag name="LATEXENGINEID" val="1"/>
  <p:tag name="TEMPFOLDER" val="c:\temp\"/>
</p:tagLst>
</file>

<file path=ppt/tags/tag119.xml><?xml version="1.0" encoding="utf-8"?>
<p:tagLst xmlns:a="http://schemas.openxmlformats.org/drawingml/2006/main" xmlns:r="http://schemas.openxmlformats.org/officeDocument/2006/relationships" xmlns:p="http://schemas.openxmlformats.org/presentationml/2006/main">
  <p:tag name="SELECTIONNAME" val="Group 36"/>
  <p:tag name="LAYER" val="2"/>
</p:tagLst>
</file>

<file path=ppt/tags/tag12.xml><?xml version="1.0" encoding="utf-8"?>
<p:tagLst xmlns:a="http://schemas.openxmlformats.org/drawingml/2006/main" xmlns:r="http://schemas.openxmlformats.org/officeDocument/2006/relationships" xmlns:p="http://schemas.openxmlformats.org/presentationml/2006/main">
  <p:tag name="ORIGINALHEIGHT" val="88.51236"/>
  <p:tag name="ORIGINALWIDTH" val="87.01212"/>
  <p:tag name="OUTPUTDPI" val="1200"/>
  <p:tag name="LATEXADDIN" val="\documentclass{article}&#10;\usepackage{amsmath}&#10;\pagestyle{empty}&#10;\begin{document}&#10;&#10;$A$&#10;&#10;\end{document}"/>
  <p:tag name="IGUANATEXSIZE" val="20"/>
  <p:tag name="IGUANATEXCURSOR" val="84"/>
  <p:tag name="TRANSPARENCY" val="True"/>
  <p:tag name="FILENAME" val=""/>
  <p:tag name="INPUTTYPE" val="0"/>
  <p:tag name="LATEXENGINEID" val="1"/>
  <p:tag name="TEMPFOLDER" val="c:\temp\"/>
</p:tagLst>
</file>

<file path=ppt/tags/tag120.xml><?xml version="1.0" encoding="utf-8"?>
<p:tagLst xmlns:a="http://schemas.openxmlformats.org/drawingml/2006/main" xmlns:r="http://schemas.openxmlformats.org/officeDocument/2006/relationships" xmlns:p="http://schemas.openxmlformats.org/presentationml/2006/main">
  <p:tag name="ORIGINALHEIGHT" val="127.4841"/>
  <p:tag name="ORIGINALWIDTH" val="2045.744"/>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Y_{0:t},u_{1:t};\textcolor{red}{\ThOs},\textcolor{blue}{\ThAs},\textcolor{dark-green}{\boldsymbol{\Psi_{0:t}}},\textcolor{dark-blue}{\BAlph}) =$&#10;&#10;\end{document}"/>
  <p:tag name="IGUANATEXSIZE" val="20"/>
  <p:tag name="IGUANATEXCURSOR" val="599"/>
  <p:tag name="TRANSPARENCY" val="True"/>
  <p:tag name="FILENAME" val=""/>
  <p:tag name="INPUTTYPE" val="0"/>
  <p:tag name="LATEXENGINEID" val="0"/>
  <p:tag name="TEMPFOLDER" val="c:\temp\"/>
</p:tagLst>
</file>

<file path=ppt/tags/tag121.xml><?xml version="1.0" encoding="utf-8"?>
<p:tagLst xmlns:a="http://schemas.openxmlformats.org/drawingml/2006/main" xmlns:r="http://schemas.openxmlformats.org/officeDocument/2006/relationships" xmlns:p="http://schemas.openxmlformats.org/presentationml/2006/main">
  <p:tag name="ORIGINALHEIGHT" val="124.5174"/>
  <p:tag name="ORIGINALWIDTH" val="883.6234"/>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Y_{0:t}|u_{1:t};\textcolor{dark-blue}{\BAlph} )$&#10;&#10;\end{document}"/>
  <p:tag name="IGUANATEXSIZE" val="20"/>
  <p:tag name="IGUANATEXCURSOR" val="507"/>
  <p:tag name="TRANSPARENCY" val="True"/>
  <p:tag name="FILENAME" val=""/>
  <p:tag name="INPUTTYPE" val="0"/>
  <p:tag name="LATEXENGINEID" val="1"/>
  <p:tag name="TEMPFOLDER" val="c:\temp\"/>
</p:tagLst>
</file>

<file path=ppt/tags/tag122.xml><?xml version="1.0" encoding="utf-8"?>
<p:tagLst xmlns:a="http://schemas.openxmlformats.org/drawingml/2006/main" xmlns:r="http://schemas.openxmlformats.org/officeDocument/2006/relationships" xmlns:p="http://schemas.openxmlformats.org/presentationml/2006/main">
  <p:tag name="ORIGINALHEIGHT" val="127.4841"/>
  <p:tag name="ORIGINALWIDTH" val="1624.297"/>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Y_{0:t}|u_{1:t};\textcolor{red}{\ThOs},\textcolor{blue}{\ThAs},\textcolor{dark-green}{\boldsymbol{\Psi_{0:t}}} )$&#10;&#10;\end{document}"/>
  <p:tag name="IGUANATEXSIZE" val="20"/>
  <p:tag name="IGUANATEXCURSOR" val="599"/>
  <p:tag name="TRANSPARENCY" val="True"/>
  <p:tag name="FILENAME" val=""/>
  <p:tag name="INPUTTYPE" val="0"/>
  <p:tag name="LATEXENGINEID" val="0"/>
  <p:tag name="TEMPFOLDER" val="c:\temp\"/>
</p:tagLst>
</file>

<file path=ppt/tags/tag123.xml><?xml version="1.0" encoding="utf-8"?>
<p:tagLst xmlns:a="http://schemas.openxmlformats.org/drawingml/2006/main" xmlns:r="http://schemas.openxmlformats.org/officeDocument/2006/relationships" xmlns:p="http://schemas.openxmlformats.org/presentationml/2006/main">
  <p:tag name="ORIGINALHEIGHT" val="124.5174"/>
  <p:tag name="ORIGINALWIDTH" val="2095.793"/>
  <p:tag name="OUTPUTDPI" val="1200"/>
  <p:tag name="LATEXADDIN" val="\documentclass{article}&#10;\usepackage{amsmath}&#10;\pagestyle{empty}&#10;\begin{document}&#10;&#10;$P(O|Y_{0:t}) = P(O|Y_{0:t-1}) + \nabla P(O|Y_{0:t})$&#10;&#10;&#10;\end{document}"/>
  <p:tag name="IGUANATEXSIZE" val="20"/>
  <p:tag name="IGUANATEXCURSOR" val="120"/>
  <p:tag name="TRANSPARENCY" val="True"/>
  <p:tag name="FILENAME" val=""/>
  <p:tag name="INPUTTYPE" val="0"/>
  <p:tag name="LATEXENGINEID" val="1"/>
  <p:tag name="TEMPFOLDER" val="c:\temp\"/>
</p:tagLst>
</file>

<file path=ppt/tags/tag124.xml><?xml version="1.0" encoding="utf-8"?>
<p:tagLst xmlns:a="http://schemas.openxmlformats.org/drawingml/2006/main" xmlns:r="http://schemas.openxmlformats.org/officeDocument/2006/relationships" xmlns:p="http://schemas.openxmlformats.org/presentationml/2006/main">
  <p:tag name="ORIGINALHEIGHT" val="128.2679"/>
  <p:tag name="ORIGINALWIDTH" val="2788.889"/>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O|Y_0;\textcolor{red}{\ThO}) =  P(O;\textcolor{red}{\ThO}) + \left( P(O|Y_0;\textcolor{red}{\ThOs}) - P(O;\textcolor{red}{\ThOs})  \right)$&#10;&#10;\end{document}"/>
  <p:tag name="IGUANATEXSIZE" val="20"/>
  <p:tag name="IGUANATEXCURSOR" val="618"/>
  <p:tag name="TRANSPARENCY" val="True"/>
  <p:tag name="FILENAME" val=""/>
  <p:tag name="INPUTTYPE" val="0"/>
  <p:tag name="LATEXENGINEID" val="1"/>
  <p:tag name="TEMPFOLDER" val="c:\temp\"/>
</p:tagLst>
</file>

<file path=ppt/tags/tag125.xml><?xml version="1.0" encoding="utf-8"?>
<p:tagLst xmlns:a="http://schemas.openxmlformats.org/drawingml/2006/main" xmlns:r="http://schemas.openxmlformats.org/officeDocument/2006/relationships" xmlns:p="http://schemas.openxmlformats.org/presentationml/2006/main">
  <p:tag name="ORIGINALHEIGHT" val="128.2679"/>
  <p:tag name="ORIGINALWIDTH" val="2900.655"/>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O|Y_0;\textcolor{red}{\ThO}) =  P(O;\textcolor{red}{\ThO}) + \left( P_{\cap}(O|Y_0;\textcolor{red}{\ThOs}) - P_{\cap}(O;\textcolor{red}{\ThOs})  \right)$&#10;&#10;\end{document}"/>
  <p:tag name="IGUANATEXSIZE" val="20"/>
  <p:tag name="IGUANATEXCURSOR" val="608"/>
  <p:tag name="TRANSPARENCY" val="True"/>
  <p:tag name="FILENAME" val=""/>
  <p:tag name="INPUTTYPE" val="0"/>
  <p:tag name="LATEXENGINEID" val="1"/>
  <p:tag name="TEMPFOLDER" val="c:\temp\"/>
</p:tagLst>
</file>

<file path=ppt/tags/tag126.xml><?xml version="1.0" encoding="utf-8"?>
<p:tagLst xmlns:a="http://schemas.openxmlformats.org/drawingml/2006/main" xmlns:r="http://schemas.openxmlformats.org/officeDocument/2006/relationships" xmlns:p="http://schemas.openxmlformats.org/presentationml/2006/main">
  <p:tag name="ORIGINALHEIGHT" val="124.5174"/>
  <p:tag name="ORIGINALWIDTH" val="678.0947"/>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0|Y_{0};\textcolor{blue}{\ThA})$&#10;&#10;\end{document}"/>
  <p:tag name="IGUANATEXSIZE" val="20"/>
  <p:tag name="IGUANATEXCURSOR" val="499"/>
  <p:tag name="TRANSPARENCY" val="True"/>
  <p:tag name="FILENAME" val=""/>
  <p:tag name="INPUTTYPE" val="0"/>
  <p:tag name="LATEXENGINEID" val="1"/>
  <p:tag name="TEMPFOLDER" val="c:\temp\"/>
</p:tagLst>
</file>

<file path=ppt/tags/tag127.xml><?xml version="1.0" encoding="utf-8"?>
<p:tagLst xmlns:a="http://schemas.openxmlformats.org/drawingml/2006/main" xmlns:r="http://schemas.openxmlformats.org/officeDocument/2006/relationships" xmlns:p="http://schemas.openxmlformats.org/presentationml/2006/main">
  <p:tag name="ORIGINALHEIGHT" val="124.5174"/>
  <p:tag name="ORIGINALWIDTH" val="622.5869"/>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O|Y_0;\textcolor{red}{\ThO})$&#10;&#10;\end{document}"/>
  <p:tag name="IGUANATEXSIZE" val="20"/>
  <p:tag name="IGUANATEXCURSOR" val="496"/>
  <p:tag name="TRANSPARENCY" val="True"/>
  <p:tag name="FILENAME" val=""/>
  <p:tag name="INPUTTYPE" val="0"/>
  <p:tag name="LATEXENGINEID" val="1"/>
  <p:tag name="TEMPFOLDER" val="c:\temp\"/>
</p:tagLst>
</file>

<file path=ppt/tags/tag128.xml><?xml version="1.0" encoding="utf-8"?>
<p:tagLst xmlns:a="http://schemas.openxmlformats.org/drawingml/2006/main" xmlns:r="http://schemas.openxmlformats.org/officeDocument/2006/relationships" xmlns:p="http://schemas.openxmlformats.org/presentationml/2006/main">
  <p:tag name="ORIGINALHEIGHT" val="90.0126"/>
  <p:tag name="ORIGINALWIDTH" val="87.01212"/>
  <p:tag name="OUTPUTDPI" val="1200"/>
  <p:tag name="LATEXADDIN" val="\documentclass{article}&#10;\usepackage{amsmath}&#10;\pagestyle{empty}&#10;\begin{document}&#10;&#10;$O$&#10;&#10;&#10;\end{document}"/>
  <p:tag name="IGUANATEXSIZE" val="20"/>
  <p:tag name="IGUANATEXCURSOR" val="83"/>
  <p:tag name="TRANSPARENCY" val="True"/>
  <p:tag name="FILENAME" val=""/>
  <p:tag name="INPUTTYPE" val="0"/>
  <p:tag name="LATEXENGINEID" val="1"/>
  <p:tag name="TEMPFOLDER" val="c:\temp\"/>
</p:tagLst>
</file>

<file path=ppt/tags/tag129.xml><?xml version="1.0" encoding="utf-8"?>
<p:tagLst xmlns:a="http://schemas.openxmlformats.org/drawingml/2006/main" xmlns:r="http://schemas.openxmlformats.org/officeDocument/2006/relationships" xmlns:p="http://schemas.openxmlformats.org/presentationml/2006/main">
  <p:tag name="ORIGINALHEIGHT" val="109.4863"/>
  <p:tag name="ORIGINALWIDTH" val="134.2332"/>
  <p:tag name="OUTPUTDPI" val="1200"/>
  <p:tag name="LATEXADDIN" val="\documentclass{article}&#10;\usepackage{amsmath}&#10;\pagestyle{empty}&#10;\begin{document}&#10;&#10;$A_0$&#10;&#10;&#10;\end{document}"/>
  <p:tag name="IGUANATEXSIZE" val="20"/>
  <p:tag name="IGUANATEXCURSOR" val="85"/>
  <p:tag name="TRANSPARENCY" val="True"/>
  <p:tag name="FILENAME" val=""/>
  <p:tag name="INPUTTYPE" val="0"/>
  <p:tag name="LATEXENGINEID" val="0"/>
  <p:tag name="TEMPFOLDER" val="c:\temp\"/>
</p:tagLst>
</file>

<file path=ppt/tags/tag13.xml><?xml version="1.0" encoding="utf-8"?>
<p:tagLst xmlns:a="http://schemas.openxmlformats.org/drawingml/2006/main" xmlns:r="http://schemas.openxmlformats.org/officeDocument/2006/relationships" xmlns:p="http://schemas.openxmlformats.org/presentationml/2006/main">
  <p:tag name="SELECTIONNAME" val="Group 83"/>
  <p:tag name="LAYER" val="2"/>
</p:tagLst>
</file>

<file path=ppt/tags/tag130.xml><?xml version="1.0" encoding="utf-8"?>
<p:tagLst xmlns:a="http://schemas.openxmlformats.org/drawingml/2006/main" xmlns:r="http://schemas.openxmlformats.org/officeDocument/2006/relationships" xmlns:p="http://schemas.openxmlformats.org/presentationml/2006/main">
  <p:tag name="ORIGINALHEIGHT" val="104.9868"/>
  <p:tag name="ORIGINALWIDTH" val="230.221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dark-green}{\boldsymbol{\Psi_{0:t}}}$&#10;&#10;\end{document}"/>
  <p:tag name="IGUANATEXSIZE" val="20"/>
  <p:tag name="IGUANATEXCURSOR" val="536"/>
  <p:tag name="TRANSPARENCY" val="True"/>
  <p:tag name="FILENAME" val=""/>
  <p:tag name="INPUTTYPE" val="0"/>
  <p:tag name="LATEXENGINEID" val="0"/>
  <p:tag name="TEMPFOLDER" val="c:\temp\"/>
</p:tagLst>
</file>

<file path=ppt/tags/tag131.xml><?xml version="1.0" encoding="utf-8"?>
<p:tagLst xmlns:a="http://schemas.openxmlformats.org/drawingml/2006/main" xmlns:r="http://schemas.openxmlformats.org/officeDocument/2006/relationships" xmlns:p="http://schemas.openxmlformats.org/presentationml/2006/main">
  <p:tag name="ORIGINALHEIGHT" val="75.74055"/>
  <p:tag name="ORIGINALWIDTH" val="211.4735"/>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dark-blue}{\BAlph}$&#10;&#10;\end{document}"/>
  <p:tag name="IGUANATEXSIZE" val="20"/>
  <p:tag name="IGUANATEXCURSOR" val="518"/>
  <p:tag name="TRANSPARENCY" val="True"/>
  <p:tag name="FILENAME" val=""/>
  <p:tag name="INPUTTYPE" val="0"/>
  <p:tag name="LATEXENGINEID" val="0"/>
  <p:tag name="TEMPFOLDER" val="c:\temp\"/>
</p:tagLst>
</file>

<file path=ppt/tags/tag132.xml><?xml version="1.0" encoding="utf-8"?>
<p:tagLst xmlns:a="http://schemas.openxmlformats.org/drawingml/2006/main" xmlns:r="http://schemas.openxmlformats.org/officeDocument/2006/relationships" xmlns:p="http://schemas.openxmlformats.org/presentationml/2006/main">
  <p:tag name="ORIGINALHEIGHT" val="124.5174"/>
  <p:tag name="ORIGINALWIDTH" val="459.814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O;\textcolor{red}{\ThO})$&#10;&#10;\end{document}"/>
  <p:tag name="IGUANATEXSIZE" val="20"/>
  <p:tag name="IGUANATEXCURSOR" val="513"/>
  <p:tag name="TRANSPARENCY" val="True"/>
  <p:tag name="FILENAME" val=""/>
  <p:tag name="INPUTTYPE" val="0"/>
  <p:tag name="LATEXENGINEID" val="1"/>
  <p:tag name="TEMPFOLDER" val="c:\temp\"/>
</p:tagLst>
</file>

<file path=ppt/tags/tag133.xml><?xml version="1.0" encoding="utf-8"?>
<p:tagLst xmlns:a="http://schemas.openxmlformats.org/drawingml/2006/main" xmlns:r="http://schemas.openxmlformats.org/officeDocument/2006/relationships" xmlns:p="http://schemas.openxmlformats.org/presentationml/2006/main">
  <p:tag name="ORIGINALHEIGHT" val="124.5174"/>
  <p:tag name="ORIGINALWIDTH" val="516.07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0;\textcolor{blue}{\ThA})$&#10;&#10;\end{document}"/>
  <p:tag name="IGUANATEXSIZE" val="20"/>
  <p:tag name="IGUANATEXCURSOR" val="516"/>
  <p:tag name="TRANSPARENCY" val="True"/>
  <p:tag name="FILENAME" val=""/>
  <p:tag name="INPUTTYPE" val="0"/>
  <p:tag name="LATEXENGINEID" val="1"/>
  <p:tag name="TEMPFOLDER" val="c:\temp\"/>
</p:tagLst>
</file>

<file path=ppt/tags/tag134.xml><?xml version="1.0" encoding="utf-8"?>
<p:tagLst xmlns:a="http://schemas.openxmlformats.org/drawingml/2006/main" xmlns:r="http://schemas.openxmlformats.org/officeDocument/2006/relationships" xmlns:p="http://schemas.openxmlformats.org/presentationml/2006/main">
  <p:tag name="ORIGINALHEIGHT" val="99.01385"/>
  <p:tag name="ORIGINALWIDTH" val="334.5467"/>
  <p:tag name="OUTPUTDPI" val="1200"/>
  <p:tag name="LATEXADDIN" val="\documentclass{article}&#10;\usepackage{amsmath}&#10;\pagestyle{empty}&#10;\begin{document}&#10;&#10;$A \ominus O$&#10;&#10;\end{document}"/>
  <p:tag name="IGUANATEXSIZE" val="20"/>
  <p:tag name="IGUANATEXCURSOR" val="94"/>
  <p:tag name="TRANSPARENCY" val="True"/>
  <p:tag name="FILENAME" val=""/>
  <p:tag name="INPUTTYPE" val="0"/>
  <p:tag name="LATEXENGINEID" val="1"/>
  <p:tag name="TEMPFOLDER" val="c:\temp\"/>
</p:tagLst>
</file>

<file path=ppt/tags/tag135.xml><?xml version="1.0" encoding="utf-8"?>
<p:tagLst xmlns:a="http://schemas.openxmlformats.org/drawingml/2006/main" xmlns:r="http://schemas.openxmlformats.org/officeDocument/2006/relationships" xmlns:p="http://schemas.openxmlformats.org/presentationml/2006/main">
  <p:tag name="ORIGINALHEIGHT" val="91.51276"/>
  <p:tag name="ORIGINALWIDTH" val="321.0448"/>
  <p:tag name="OUTPUTDPI" val="1200"/>
  <p:tag name="LATEXADDIN" val="\documentclass{article}&#10;\usepackage{amsmath}&#10;\pagestyle{empty}&#10;\begin{document}&#10;&#10;$A \cap O$&#10;&#10;\end{document}"/>
  <p:tag name="IGUANATEXSIZE" val="20"/>
  <p:tag name="IGUANATEXCURSOR" val="81"/>
  <p:tag name="TRANSPARENCY" val="True"/>
  <p:tag name="FILENAME" val=""/>
  <p:tag name="INPUTTYPE" val="0"/>
  <p:tag name="LATEXENGINEID" val="1"/>
  <p:tag name="TEMPFOLDER" val="c:\temp\"/>
</p:tagLst>
</file>

<file path=ppt/tags/tag136.xml><?xml version="1.0" encoding="utf-8"?>
<p:tagLst xmlns:a="http://schemas.openxmlformats.org/drawingml/2006/main" xmlns:r="http://schemas.openxmlformats.org/officeDocument/2006/relationships" xmlns:p="http://schemas.openxmlformats.org/presentationml/2006/main">
  <p:tag name="ORIGINALHEIGHT" val="128.2679"/>
  <p:tag name="ORIGINALWIDTH" val="1015.64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O;\textcolor{red}{\ThOs})\, P(A_0;\textcolor{blue}{\ThAs})$&#10;&#10;\end{document}"/>
  <p:tag name="IGUANATEXSIZE" val="20"/>
  <p:tag name="IGUANATEXCURSOR" val="549"/>
  <p:tag name="TRANSPARENCY" val="True"/>
  <p:tag name="FILENAME" val=""/>
  <p:tag name="INPUTTYPE" val="0"/>
  <p:tag name="LATEXENGINEID" val="1"/>
  <p:tag name="TEMPFOLDER" val="c:\temp\"/>
</p:tagLst>
</file>

<file path=ppt/tags/tag137.xml><?xml version="1.0" encoding="utf-8"?>
<p:tagLst xmlns:a="http://schemas.openxmlformats.org/drawingml/2006/main" xmlns:r="http://schemas.openxmlformats.org/officeDocument/2006/relationships" xmlns:p="http://schemas.openxmlformats.org/presentationml/2006/main">
  <p:tag name="ORIGINALHEIGHT" val="219.0305"/>
  <p:tag name="ORIGINALWIDTH" val="117.0164"/>
  <p:tag name="OUTPUTDPI" val="1200"/>
  <p:tag name="LATEXADDIN" val="\documentclass{article}&#10;\usepackage{amsmath}&#10;\pagestyle{empty}&#10;\begin{document}&#10;&#10;$\sum\limits_{A_0}$&#10;&#10;&#10;\end{document}"/>
  <p:tag name="IGUANATEXSIZE" val="20"/>
  <p:tag name="IGUANATEXCURSOR" val="93"/>
  <p:tag name="TRANSPARENCY" val="True"/>
  <p:tag name="FILENAME" val=""/>
  <p:tag name="INPUTTYPE" val="0"/>
  <p:tag name="LATEXENGINEID" val="1"/>
  <p:tag name="TEMPFOLDER" val="c:\temp\"/>
</p:tagLst>
</file>

<file path=ppt/tags/tag138.xml><?xml version="1.0" encoding="utf-8"?>
<p:tagLst xmlns:a="http://schemas.openxmlformats.org/drawingml/2006/main" xmlns:r="http://schemas.openxmlformats.org/officeDocument/2006/relationships" xmlns:p="http://schemas.openxmlformats.org/presentationml/2006/main">
  <p:tag name="ORIGINALHEIGHT" val="124.5174"/>
  <p:tag name="ORIGINALWIDTH" val="574.5803"/>
  <p:tag name="OUTPUTDPI" val="1200"/>
  <p:tag name="LATEXADDIN" val="\documentclass{article}&#10;\usepackage{amsmath}&#10;\pagestyle{empty}&#10;\begin{document}&#10;&#10;$P(O|Y_0) =$&#10;&#10;\end{document}"/>
  <p:tag name="IGUANATEXSIZE" val="20"/>
  <p:tag name="IGUANATEXCURSOR" val="92"/>
  <p:tag name="TRANSPARENCY" val="True"/>
  <p:tag name="FILENAME" val=""/>
  <p:tag name="INPUTTYPE" val="0"/>
  <p:tag name="LATEXENGINEID" val="1"/>
  <p:tag name="TEMPFOLDER" val="c:\temp\"/>
</p:tagLst>
</file>

<file path=ppt/tags/tag139.xml><?xml version="1.0" encoding="utf-8"?>
<p:tagLst xmlns:a="http://schemas.openxmlformats.org/drawingml/2006/main" xmlns:r="http://schemas.openxmlformats.org/officeDocument/2006/relationships" xmlns:p="http://schemas.openxmlformats.org/presentationml/2006/main">
  <p:tag name="ORIGINALHEIGHT" val="124.5174"/>
  <p:tag name="ORIGINALWIDTH" val="517.5723"/>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Y_0;\textcolor{dark-blue}{\boldsymbol{\alpha}_{\mathbf{0}}})$&#10;&#10;\end{document}"/>
  <p:tag name="IGUANATEXSIZE" val="20"/>
  <p:tag name="IGUANATEXCURSOR" val="547"/>
  <p:tag name="TRANSPARENCY" val="True"/>
  <p:tag name="FILENAME" val=""/>
  <p:tag name="INPUTTYPE" val="0"/>
  <p:tag name="LATEXENGINEID" val="1"/>
  <p:tag name="TEMPFOLDER" val="c:\temp\"/>
</p:tagLst>
</file>

<file path=ppt/tags/tag14.xml><?xml version="1.0" encoding="utf-8"?>
<p:tagLst xmlns:a="http://schemas.openxmlformats.org/drawingml/2006/main" xmlns:r="http://schemas.openxmlformats.org/officeDocument/2006/relationships" xmlns:p="http://schemas.openxmlformats.org/presentationml/2006/main">
  <p:tag name="ORIGINALHEIGHT" val="90.0126"/>
  <p:tag name="ORIGINALWIDTH" val="87.01212"/>
  <p:tag name="OUTPUTDPI" val="1200"/>
  <p:tag name="LATEXADDIN" val="\documentclass{article}&#10;\usepackage{amsmath}&#10;\pagestyle{empty}&#10;\begin{document}&#10;&#10;$O$&#10;&#10;&#10;\end{document}"/>
  <p:tag name="IGUANATEXSIZE" val="20"/>
  <p:tag name="IGUANATEXCURSOR" val="83"/>
  <p:tag name="TRANSPARENCY" val="True"/>
  <p:tag name="FILENAME" val=""/>
  <p:tag name="INPUTTYPE" val="0"/>
  <p:tag name="LATEXENGINEID" val="1"/>
  <p:tag name="TEMPFOLDER" val="c:\temp\"/>
</p:tagLst>
</file>

<file path=ppt/tags/tag140.xml><?xml version="1.0" encoding="utf-8"?>
<p:tagLst xmlns:a="http://schemas.openxmlformats.org/drawingml/2006/main" xmlns:r="http://schemas.openxmlformats.org/officeDocument/2006/relationships" xmlns:p="http://schemas.openxmlformats.org/presentationml/2006/main">
  <p:tag name="ORIGINALHEIGHT" val="124.5174"/>
  <p:tag name="ORIGINALWIDTH" val="1019.39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textcolor{dark-green}{Y_0}|A_0,O;\textcolor{dark-green}{l_0=0})$&#10;&#10;\end{document}"/>
  <p:tag name="IGUANATEXSIZE" val="20"/>
  <p:tag name="IGUANATEXCURSOR" val="489"/>
  <p:tag name="TRANSPARENCY" val="True"/>
  <p:tag name="FILENAME" val=""/>
  <p:tag name="INPUTTYPE" val="0"/>
  <p:tag name="LATEXENGINEID" val="1"/>
  <p:tag name="TEMPFOLDER" val="c:\temp\"/>
</p:tagLst>
</file>

<file path=ppt/tags/tag141.xml><?xml version="1.0" encoding="utf-8"?>
<p:tagLst xmlns:a="http://schemas.openxmlformats.org/drawingml/2006/main" xmlns:r="http://schemas.openxmlformats.org/officeDocument/2006/relationships" xmlns:p="http://schemas.openxmlformats.org/presentationml/2006/main">
  <p:tag name="ORIGINALHEIGHT" val="127.4841"/>
  <p:tag name="ORIGINALWIDTH" val="115.4856"/>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red}{\ThOs}$&#10;&#10;\end{document}"/>
  <p:tag name="IGUANATEXSIZE" val="20"/>
  <p:tag name="IGUANATEXCURSOR" val="490"/>
  <p:tag name="TRANSPARENCY" val="True"/>
  <p:tag name="FILENAME" val=""/>
  <p:tag name="INPUTTYPE" val="0"/>
  <p:tag name="LATEXENGINEID" val="0"/>
  <p:tag name="TEMPFOLDER" val="c:\temp\"/>
</p:tagLst>
</file>

<file path=ppt/tags/tag142.xml><?xml version="1.0" encoding="utf-8"?>
<p:tagLst xmlns:a="http://schemas.openxmlformats.org/drawingml/2006/main" xmlns:r="http://schemas.openxmlformats.org/officeDocument/2006/relationships" xmlns:p="http://schemas.openxmlformats.org/presentationml/2006/main">
  <p:tag name="ORIGINALHEIGHT" val="127.4841"/>
  <p:tag name="ORIGINALWIDTH" val="119.2351"/>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blue}{\ThAs}$&#10;&#10;\end{document}"/>
  <p:tag name="IGUANATEXSIZE" val="20"/>
  <p:tag name="IGUANATEXCURSOR" val="512"/>
  <p:tag name="TRANSPARENCY" val="True"/>
  <p:tag name="FILENAME" val=""/>
  <p:tag name="INPUTTYPE" val="0"/>
  <p:tag name="LATEXENGINEID" val="0"/>
  <p:tag name="TEMPFOLDER" val="c:\temp\"/>
</p:tagLst>
</file>

<file path=ppt/tags/tag143.xml><?xml version="1.0" encoding="utf-8"?>
<p:tagLst xmlns:a="http://schemas.openxmlformats.org/drawingml/2006/main" xmlns:r="http://schemas.openxmlformats.org/officeDocument/2006/relationships" xmlns:p="http://schemas.openxmlformats.org/presentationml/2006/main">
  <p:tag name="ORIGINALHEIGHT" val="124.5174"/>
  <p:tag name="ORIGINALWIDTH" val="1248.924"/>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Y_{0:t}|A_t,O,u_{1:t};\textcolor{dark-green}{\boldsymbol{\Psi_{0:t}}})$&#10;&#10;\end{document}"/>
  <p:tag name="IGUANATEXSIZE" val="20"/>
  <p:tag name="IGUANATEXCURSOR" val="561"/>
  <p:tag name="TRANSPARENCY" val="True"/>
  <p:tag name="FILENAME" val=""/>
  <p:tag name="INPUTTYPE" val="0"/>
  <p:tag name="LATEXENGINEID" val="1"/>
  <p:tag name="TEMPFOLDER" val="c:\temp\"/>
</p:tagLst>
</file>

<file path=ppt/tags/tag144.xml><?xml version="1.0" encoding="utf-8"?>
<p:tagLst xmlns:a="http://schemas.openxmlformats.org/drawingml/2006/main" xmlns:r="http://schemas.openxmlformats.org/officeDocument/2006/relationships" xmlns:p="http://schemas.openxmlformats.org/presentationml/2006/main">
  <p:tag name="ORIGINALHEIGHT" val="128.2679"/>
  <p:tag name="ORIGINALWIDTH" val="1909.767"/>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Y_{0:t},u_{1:t};\textcolor{red}{\ThOs},\textcolor{blue}{\ThAs},\textcolor{dark-green}{\boldsymbol{\Psi_{0:t}}},\textcolor{dark-blue}{\BAlph})$&#10;&#10;\end{document}"/>
  <p:tag name="IGUANATEXSIZE" val="20"/>
  <p:tag name="IGUANATEXCURSOR" val="638"/>
  <p:tag name="TRANSPARENCY" val="True"/>
  <p:tag name="FILENAME" val=""/>
  <p:tag name="INPUTTYPE" val="0"/>
  <p:tag name="LATEXENGINEID" val="1"/>
  <p:tag name="TEMPFOLDER" val="c:\temp\"/>
</p:tagLst>
</file>

<file path=ppt/tags/tag145.xml><?xml version="1.0" encoding="utf-8"?>
<p:tagLst xmlns:a="http://schemas.openxmlformats.org/drawingml/2006/main" xmlns:r="http://schemas.openxmlformats.org/officeDocument/2006/relationships" xmlns:p="http://schemas.openxmlformats.org/presentationml/2006/main">
  <p:tag name="ORIGINALHEIGHT" val="75.76055"/>
  <p:tag name="ORIGINALWIDTH" val="211.5295"/>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dark-blue}{\BAlph}$&#10;&#10;\end{document}"/>
  <p:tag name="IGUANATEXSIZE" val="20"/>
  <p:tag name="IGUANATEXCURSOR" val="518"/>
  <p:tag name="TRANSPARENCY" val="True"/>
  <p:tag name="FILENAME" val=""/>
  <p:tag name="INPUTTYPE" val="0"/>
  <p:tag name="LATEXENGINEID" val="1"/>
  <p:tag name="TEMPFOLDER" val="c:\temp\"/>
</p:tagLst>
</file>

<file path=ppt/tags/tag146.xml><?xml version="1.0" encoding="utf-8"?>
<p:tagLst xmlns:a="http://schemas.openxmlformats.org/drawingml/2006/main" xmlns:r="http://schemas.openxmlformats.org/officeDocument/2006/relationships" xmlns:p="http://schemas.openxmlformats.org/presentationml/2006/main">
  <p:tag name="ORIGINALHEIGHT" val="127.4841"/>
  <p:tag name="ORIGINALWIDTH" val="115.4856"/>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red}{\ThOs}$&#10;&#10;\end{document}"/>
  <p:tag name="IGUANATEXSIZE" val="20"/>
  <p:tag name="IGUANATEXCURSOR" val="490"/>
  <p:tag name="TRANSPARENCY" val="True"/>
  <p:tag name="FILENAME" val=""/>
  <p:tag name="INPUTTYPE" val="0"/>
  <p:tag name="LATEXENGINEID" val="0"/>
  <p:tag name="TEMPFOLDER" val="c:\temp\"/>
</p:tagLst>
</file>

<file path=ppt/tags/tag147.xml><?xml version="1.0" encoding="utf-8"?>
<p:tagLst xmlns:a="http://schemas.openxmlformats.org/drawingml/2006/main" xmlns:r="http://schemas.openxmlformats.org/officeDocument/2006/relationships" xmlns:p="http://schemas.openxmlformats.org/presentationml/2006/main">
  <p:tag name="ORIGINALHEIGHT" val="127.4841"/>
  <p:tag name="ORIGINALWIDTH" val="119.2351"/>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blue}{\ThAs}$&#10;&#10;\end{document}"/>
  <p:tag name="IGUANATEXSIZE" val="20"/>
  <p:tag name="IGUANATEXCURSOR" val="512"/>
  <p:tag name="TRANSPARENCY" val="True"/>
  <p:tag name="FILENAME" val=""/>
  <p:tag name="INPUTTYPE" val="0"/>
  <p:tag name="LATEXENGINEID" val="0"/>
  <p:tag name="TEMPFOLDER" val="c:\temp\"/>
</p:tagLst>
</file>

<file path=ppt/tags/tag148.xml><?xml version="1.0" encoding="utf-8"?>
<p:tagLst xmlns:a="http://schemas.openxmlformats.org/drawingml/2006/main" xmlns:r="http://schemas.openxmlformats.org/officeDocument/2006/relationships" xmlns:p="http://schemas.openxmlformats.org/presentationml/2006/main">
  <p:tag name="ORIGINALHEIGHT" val="104.9868"/>
  <p:tag name="ORIGINALWIDTH" val="230.221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dark-green}{\boldsymbol{\Psi_{0:t}}}$&#10;&#10;\end{document}"/>
  <p:tag name="IGUANATEXSIZE" val="20"/>
  <p:tag name="IGUANATEXCURSOR" val="536"/>
  <p:tag name="TRANSPARENCY" val="True"/>
  <p:tag name="FILENAME" val=""/>
  <p:tag name="INPUTTYPE" val="0"/>
  <p:tag name="LATEXENGINEID" val="0"/>
  <p:tag name="TEMPFOLDER" val="c:\temp\"/>
</p:tagLst>
</file>

<file path=ppt/tags/tag149.xml><?xml version="1.0" encoding="utf-8"?>
<p:tagLst xmlns:a="http://schemas.openxmlformats.org/drawingml/2006/main" xmlns:r="http://schemas.openxmlformats.org/officeDocument/2006/relationships" xmlns:p="http://schemas.openxmlformats.org/presentationml/2006/main">
  <p:tag name="ORIGINALHEIGHT" val="75.74055"/>
  <p:tag name="ORIGINALWIDTH" val="211.4735"/>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dark-blue}{\BAlph}$&#10;&#10;\end{document}"/>
  <p:tag name="IGUANATEXSIZE" val="20"/>
  <p:tag name="IGUANATEXCURSOR" val="518"/>
  <p:tag name="TRANSPARENCY" val="True"/>
  <p:tag name="FILENAME" val=""/>
  <p:tag name="INPUTTYPE" val="0"/>
  <p:tag name="LATEXENGINEID" val="0"/>
  <p:tag name="TEMPFOLDER" val="c:\temp\"/>
</p:tagLst>
</file>

<file path=ppt/tags/tag15.xml><?xml version="1.0" encoding="utf-8"?>
<p:tagLst xmlns:a="http://schemas.openxmlformats.org/drawingml/2006/main" xmlns:r="http://schemas.openxmlformats.org/officeDocument/2006/relationships" xmlns:p="http://schemas.openxmlformats.org/presentationml/2006/main">
  <p:tag name="ORIGINALHEIGHT" val="56.25787"/>
  <p:tag name="ORIGINALWIDTH" val="64.50898"/>
  <p:tag name="OUTPUTDPI" val="1200"/>
  <p:tag name="LATEXADDIN" val="\documentclass{article}&#10;\usepackage{amsmath}&#10;\pagestyle{empty}&#10;\begin{document}&#10;&#10;$u$&#10;&#10;&#10;\end{document}"/>
  <p:tag name="IGUANATEXSIZE" val="20"/>
  <p:tag name="IGUANATEXCURSOR" val="84"/>
  <p:tag name="TRANSPARENCY" val="True"/>
  <p:tag name="FILENAME" val=""/>
  <p:tag name="INPUTTYPE" val="0"/>
  <p:tag name="LATEXENGINEID" val="1"/>
  <p:tag name="TEMPFOLDER" val="c:\temp\"/>
</p:tagLst>
</file>

<file path=ppt/tags/tag150.xml><?xml version="1.0" encoding="utf-8"?>
<p:tagLst xmlns:a="http://schemas.openxmlformats.org/drawingml/2006/main" xmlns:r="http://schemas.openxmlformats.org/officeDocument/2006/relationships" xmlns:p="http://schemas.openxmlformats.org/presentationml/2006/main">
  <p:tag name="ORIGINALHEIGHT" val="106.4867"/>
  <p:tag name="ORIGINALWIDTH" val="119.2351"/>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blue}{\ThA}$&#10;&#10;\end{document}"/>
  <p:tag name="IGUANATEXSIZE" val="20"/>
  <p:tag name="IGUANATEXCURSOR" val="528"/>
  <p:tag name="TRANSPARENCY" val="True"/>
  <p:tag name="FILENAME" val=""/>
  <p:tag name="INPUTTYPE" val="0"/>
  <p:tag name="LATEXENGINEID" val="0"/>
  <p:tag name="TEMPFOLDER" val="c:\temp\"/>
</p:tagLst>
</file>

<file path=ppt/tags/tag151.xml><?xml version="1.0" encoding="utf-8"?>
<p:tagLst xmlns:a="http://schemas.openxmlformats.org/drawingml/2006/main" xmlns:r="http://schemas.openxmlformats.org/officeDocument/2006/relationships" xmlns:p="http://schemas.openxmlformats.org/presentationml/2006/main">
  <p:tag name="ORIGINALHEIGHT" val="106.4867"/>
  <p:tag name="ORIGINALWIDTH" val="115.4856"/>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red}{\ThO}$&#10;&#10;\end{document}"/>
  <p:tag name="IGUANATEXSIZE" val="20"/>
  <p:tag name="IGUANATEXCURSOR" val="510"/>
  <p:tag name="TRANSPARENCY" val="True"/>
  <p:tag name="FILENAME" val=""/>
  <p:tag name="INPUTTYPE" val="0"/>
  <p:tag name="LATEXENGINEID" val="0"/>
  <p:tag name="TEMPFOLDER" val="c:\temp\"/>
</p:tagLst>
</file>

<file path=ppt/tags/tag152.xml><?xml version="1.0" encoding="utf-8"?>
<p:tagLst xmlns:a="http://schemas.openxmlformats.org/drawingml/2006/main" xmlns:r="http://schemas.openxmlformats.org/officeDocument/2006/relationships" xmlns:p="http://schemas.openxmlformats.org/presentationml/2006/main">
  <p:tag name="ORIGINALHEIGHT" val="82.5115"/>
  <p:tag name="ORIGINALWIDTH" val="41.25575"/>
  <p:tag name="OUTPUTDPI" val="1200"/>
  <p:tag name="LATEXADDIN" val="\documentclass{article}&#10;\usepackage{amsmath}&#10;\pagestyle{empty}&#10;\begin{document}&#10;&#10;$1$&#10;&#10;&#10;\end{document}"/>
  <p:tag name="IGUANATEXSIZE" val="20"/>
  <p:tag name="IGUANATEXCURSOR" val="84"/>
  <p:tag name="TRANSPARENCY" val="True"/>
  <p:tag name="FILENAME" val=""/>
  <p:tag name="INPUTTYPE" val="0"/>
  <p:tag name="LATEXENGINEID" val="1"/>
  <p:tag name="TEMPFOLDER" val="c:\temp\"/>
</p:tagLst>
</file>

<file path=ppt/tags/tag153.xml><?xml version="1.0" encoding="utf-8"?>
<p:tagLst xmlns:a="http://schemas.openxmlformats.org/drawingml/2006/main" xmlns:r="http://schemas.openxmlformats.org/officeDocument/2006/relationships" xmlns:p="http://schemas.openxmlformats.org/presentationml/2006/main">
  <p:tag name="ORIGINALHEIGHT" val="85.51197"/>
  <p:tag name="ORIGINALWIDTH" val="53.2574"/>
  <p:tag name="OUTPUTDPI" val="1200"/>
  <p:tag name="LATEXADDIN" val="\documentclass{article}&#10;\usepackage{amsmath}&#10;\pagestyle{empty}&#10;\begin{document}&#10;&#10;$0$&#10;&#10;&#10;\end{document}"/>
  <p:tag name="IGUANATEXSIZE" val="20"/>
  <p:tag name="IGUANATEXCURSOR" val="83"/>
  <p:tag name="TRANSPARENCY" val="True"/>
  <p:tag name="FILENAME" val=""/>
  <p:tag name="INPUTTYPE" val="0"/>
  <p:tag name="LATEXENGINEID" val="1"/>
  <p:tag name="TEMPFOLDER" val="c:\temp\"/>
</p:tagLst>
</file>

<file path=ppt/tags/tag154.xml><?xml version="1.0" encoding="utf-8"?>
<p:tagLst xmlns:a="http://schemas.openxmlformats.org/drawingml/2006/main" xmlns:r="http://schemas.openxmlformats.org/officeDocument/2006/relationships" xmlns:p="http://schemas.openxmlformats.org/presentationml/2006/main">
  <p:tag name="ORIGINALHEIGHT" val="128.2679"/>
  <p:tag name="ORIGINALWIDTH" val="114.7661"/>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red}{\ThOs}$&#10;&#10;\end{document}"/>
  <p:tag name="IGUANATEXSIZE" val="20"/>
  <p:tag name="IGUANATEXCURSOR" val="511"/>
  <p:tag name="TRANSPARENCY" val="True"/>
  <p:tag name="FILENAME" val=""/>
  <p:tag name="INPUTTYPE" val="0"/>
  <p:tag name="LATEXENGINEID" val="1"/>
  <p:tag name="TEMPFOLDER" val="c:\temp\"/>
</p:tagLst>
</file>

<file path=ppt/tags/tag155.xml><?xml version="1.0" encoding="utf-8"?>
<p:tagLst xmlns:a="http://schemas.openxmlformats.org/drawingml/2006/main" xmlns:r="http://schemas.openxmlformats.org/officeDocument/2006/relationships" xmlns:p="http://schemas.openxmlformats.org/presentationml/2006/main">
  <p:tag name="ORIGINALHEIGHT" val="128.2679"/>
  <p:tag name="ORIGINALWIDTH" val="118.5165"/>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blue}{\ThAs}$&#10;&#10;\end{document}"/>
  <p:tag name="IGUANATEXSIZE" val="20"/>
  <p:tag name="IGUANATEXCURSOR" val="510"/>
  <p:tag name="TRANSPARENCY" val="True"/>
  <p:tag name="FILENAME" val=""/>
  <p:tag name="INPUTTYPE" val="0"/>
  <p:tag name="LATEXENGINEID" val="1"/>
  <p:tag name="TEMPFOLDER" val="c:\temp\"/>
</p:tagLst>
</file>

<file path=ppt/tags/tag156.xml><?xml version="1.0" encoding="utf-8"?>
<p:tagLst xmlns:a="http://schemas.openxmlformats.org/drawingml/2006/main" xmlns:r="http://schemas.openxmlformats.org/officeDocument/2006/relationships" xmlns:p="http://schemas.openxmlformats.org/presentationml/2006/main">
  <p:tag name="ORIGINALHEIGHT" val="106.5149"/>
  <p:tag name="ORIGINALWIDTH" val="118.5165"/>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blue}{\ThA}$&#10;&#10;\end{document}"/>
  <p:tag name="IGUANATEXSIZE" val="20"/>
  <p:tag name="IGUANATEXCURSOR" val="510"/>
  <p:tag name="TRANSPARENCY" val="True"/>
  <p:tag name="FILENAME" val=""/>
  <p:tag name="INPUTTYPE" val="0"/>
  <p:tag name="LATEXENGINEID" val="1"/>
  <p:tag name="TEMPFOLDER" val="c:\temp\"/>
</p:tagLst>
</file>

<file path=ppt/tags/tag157.xml><?xml version="1.0" encoding="utf-8"?>
<p:tagLst xmlns:a="http://schemas.openxmlformats.org/drawingml/2006/main" xmlns:r="http://schemas.openxmlformats.org/officeDocument/2006/relationships" xmlns:p="http://schemas.openxmlformats.org/presentationml/2006/main">
  <p:tag name="ORIGINALHEIGHT" val="106.5149"/>
  <p:tag name="ORIGINALWIDTH" val="118.5165"/>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red}{\ThA}$&#10;&#10;\end{document}"/>
  <p:tag name="IGUANATEXSIZE" val="20"/>
  <p:tag name="IGUANATEXCURSOR" val="503"/>
  <p:tag name="TRANSPARENCY" val="True"/>
  <p:tag name="FILENAME" val=""/>
  <p:tag name="INPUTTYPE" val="0"/>
  <p:tag name="LATEXENGINEID" val="1"/>
  <p:tag name="TEMPFOLDER" val="c:\temp\"/>
</p:tagLst>
</file>

<file path=ppt/tags/tag158.xml><?xml version="1.0" encoding="utf-8"?>
<p:tagLst xmlns:a="http://schemas.openxmlformats.org/drawingml/2006/main" xmlns:r="http://schemas.openxmlformats.org/officeDocument/2006/relationships" xmlns:p="http://schemas.openxmlformats.org/presentationml/2006/main">
  <p:tag name="ORIGINALHEIGHT" val="85.51197"/>
  <p:tag name="ORIGINALWIDTH" val="114.0159"/>
  <p:tag name="OUTPUTDPI" val="1200"/>
  <p:tag name="LATEXADDIN" val="\documentclass{article}&#10;\usepackage{amsmath}&#10;\pagestyle{empty}&#10;\begin{document}&#10;&#10;$50$&#10;&#10;\end{document}"/>
  <p:tag name="IGUANATEXSIZE" val="15"/>
  <p:tag name="IGUANATEXCURSOR" val="83"/>
  <p:tag name="TRANSPARENCY" val="True"/>
  <p:tag name="FILENAME" val=""/>
  <p:tag name="INPUTTYPE" val="0"/>
  <p:tag name="LATEXENGINEID" val="1"/>
  <p:tag name="TEMPFOLDER" val="c:\temp\"/>
</p:tagLst>
</file>

<file path=ppt/tags/tag159.xml><?xml version="1.0" encoding="utf-8"?>
<p:tagLst xmlns:a="http://schemas.openxmlformats.org/drawingml/2006/main" xmlns:r="http://schemas.openxmlformats.org/officeDocument/2006/relationships" xmlns:p="http://schemas.openxmlformats.org/presentationml/2006/main">
  <p:tag name="ORIGINALHEIGHT" val="85.51197"/>
  <p:tag name="ORIGINALWIDTH" val="171.0239"/>
  <p:tag name="OUTPUTDPI" val="1200"/>
  <p:tag name="LATEXADDIN" val="\documentclass{article}&#10;\usepackage{amsmath}&#10;\pagestyle{empty}&#10;\begin{document}&#10;&#10;$100$&#10;&#10;\end{document}"/>
  <p:tag name="IGUANATEXSIZE" val="15"/>
  <p:tag name="IGUANATEXCURSOR" val="84"/>
  <p:tag name="TRANSPARENCY" val="True"/>
  <p:tag name="FILENAME" val=""/>
  <p:tag name="INPUTTYPE" val="0"/>
  <p:tag name="LATEXENGINEID" val="1"/>
  <p:tag name="TEMPFOLDER" val="c:\temp\"/>
</p:tagLst>
</file>

<file path=ppt/tags/tag16.xml><?xml version="1.0" encoding="utf-8"?>
<p:tagLst xmlns:a="http://schemas.openxmlformats.org/drawingml/2006/main" xmlns:r="http://schemas.openxmlformats.org/officeDocument/2006/relationships" xmlns:p="http://schemas.openxmlformats.org/presentationml/2006/main">
  <p:tag name="ORIGINALHEIGHT" val="84.76181"/>
  <p:tag name="ORIGINALWIDTH" val="91.51276"/>
  <p:tag name="OUTPUTDPI" val="1200"/>
  <p:tag name="LATEXADDIN" val="\documentclass{article}&#10;\usepackage{amsmath}&#10;\pagestyle{empty}&#10;\begin{document}&#10;&#10;$Y$&#10;&#10;&#10;\end{document}"/>
  <p:tag name="IGUANATEXSIZE" val="20"/>
  <p:tag name="IGUANATEXCURSOR" val="83"/>
  <p:tag name="TRANSPARENCY" val="True"/>
  <p:tag name="FILENAME" val=""/>
  <p:tag name="INPUTTYPE" val="0"/>
  <p:tag name="LATEXENGINEID" val="1"/>
  <p:tag name="TEMPFOLDER" val="c:\temp\"/>
</p:tagLst>
</file>

<file path=ppt/tags/tag160.xml><?xml version="1.0" encoding="utf-8"?>
<p:tagLst xmlns:a="http://schemas.openxmlformats.org/drawingml/2006/main" xmlns:r="http://schemas.openxmlformats.org/officeDocument/2006/relationships" xmlns:p="http://schemas.openxmlformats.org/presentationml/2006/main">
  <p:tag name="ORIGINALHEIGHT" val="85.51197"/>
  <p:tag name="ORIGINALWIDTH" val="114.0159"/>
  <p:tag name="OUTPUTDPI" val="1200"/>
  <p:tag name="LATEXADDIN" val="\documentclass{article}&#10;\usepackage{amsmath}&#10;\pagestyle{empty}&#10;\begin{document}&#10;&#10;$50$&#10;&#10;\end{document}"/>
  <p:tag name="IGUANATEXSIZE" val="15"/>
  <p:tag name="IGUANATEXCURSOR" val="83"/>
  <p:tag name="TRANSPARENCY" val="True"/>
  <p:tag name="FILENAME" val=""/>
  <p:tag name="INPUTTYPE" val="0"/>
  <p:tag name="LATEXENGINEID" val="1"/>
  <p:tag name="TEMPFOLDER" val="c:\temp\"/>
</p:tagLst>
</file>

<file path=ppt/tags/tag161.xml><?xml version="1.0" encoding="utf-8"?>
<p:tagLst xmlns:a="http://schemas.openxmlformats.org/drawingml/2006/main" xmlns:r="http://schemas.openxmlformats.org/officeDocument/2006/relationships" xmlns:p="http://schemas.openxmlformats.org/presentationml/2006/main">
  <p:tag name="ORIGINALHEIGHT" val="85.51197"/>
  <p:tag name="ORIGINALWIDTH" val="171.0239"/>
  <p:tag name="OUTPUTDPI" val="1200"/>
  <p:tag name="LATEXADDIN" val="\documentclass{article}&#10;\usepackage{amsmath}&#10;\pagestyle{empty}&#10;\begin{document}&#10;&#10;$100$&#10;&#10;\end{document}"/>
  <p:tag name="IGUANATEXSIZE" val="15"/>
  <p:tag name="IGUANATEXCURSOR" val="84"/>
  <p:tag name="TRANSPARENCY" val="True"/>
  <p:tag name="FILENAME" val=""/>
  <p:tag name="INPUTTYPE" val="0"/>
  <p:tag name="LATEXENGINEID" val="1"/>
  <p:tag name="TEMPFOLDER" val="c:\temp\"/>
</p:tagLst>
</file>

<file path=ppt/tags/tag162.xml><?xml version="1.0" encoding="utf-8"?>
<p:tagLst xmlns:a="http://schemas.openxmlformats.org/drawingml/2006/main" xmlns:r="http://schemas.openxmlformats.org/officeDocument/2006/relationships" xmlns:p="http://schemas.openxmlformats.org/presentationml/2006/main">
  <p:tag name="ORIGINALHEIGHT" val="85.51197"/>
  <p:tag name="ORIGINALWIDTH" val="53.2574"/>
  <p:tag name="OUTPUTDPI" val="1200"/>
  <p:tag name="LATEXADDIN" val="\documentclass{article}&#10;\usepackage{amsmath}&#10;\pagestyle{empty}&#10;\begin{document}&#10;&#10;$0$&#10;&#10;\end{document}"/>
  <p:tag name="IGUANATEXSIZE" val="15"/>
  <p:tag name="IGUANATEXCURSOR" val="84"/>
  <p:tag name="TRANSPARENCY" val="True"/>
  <p:tag name="FILENAME" val=""/>
  <p:tag name="INPUTTYPE" val="0"/>
  <p:tag name="LATEXENGINEID" val="1"/>
  <p:tag name="TEMPFOLDER" val="c:\temp\"/>
</p:tagLst>
</file>

<file path=ppt/tags/tag163.xml><?xml version="1.0" encoding="utf-8"?>
<p:tagLst xmlns:a="http://schemas.openxmlformats.org/drawingml/2006/main" xmlns:r="http://schemas.openxmlformats.org/officeDocument/2006/relationships" xmlns:p="http://schemas.openxmlformats.org/presentationml/2006/main">
  <p:tag name="ORIGINALHEIGHT" val="85.51197"/>
  <p:tag name="ORIGINALWIDTH" val="114.0159"/>
  <p:tag name="OUTPUTDPI" val="1200"/>
  <p:tag name="LATEXADDIN" val="\documentclass{article}&#10;\usepackage{amsmath}&#10;\pagestyle{empty}&#10;\begin{document}&#10;&#10;$50$&#10;&#10;\end{document}"/>
  <p:tag name="IGUANATEXSIZE" val="15"/>
  <p:tag name="IGUANATEXCURSOR" val="83"/>
  <p:tag name="TRANSPARENCY" val="True"/>
  <p:tag name="FILENAME" val=""/>
  <p:tag name="INPUTTYPE" val="0"/>
  <p:tag name="LATEXENGINEID" val="1"/>
  <p:tag name="TEMPFOLDER" val="c:\temp\"/>
</p:tagLst>
</file>

<file path=ppt/tags/tag164.xml><?xml version="1.0" encoding="utf-8"?>
<p:tagLst xmlns:a="http://schemas.openxmlformats.org/drawingml/2006/main" xmlns:r="http://schemas.openxmlformats.org/officeDocument/2006/relationships" xmlns:p="http://schemas.openxmlformats.org/presentationml/2006/main">
  <p:tag name="ORIGINALHEIGHT" val="85.51197"/>
  <p:tag name="ORIGINALWIDTH" val="171.0239"/>
  <p:tag name="OUTPUTDPI" val="1200"/>
  <p:tag name="LATEXADDIN" val="\documentclass{article}&#10;\usepackage{amsmath}&#10;\pagestyle{empty}&#10;\begin{document}&#10;&#10;$100$&#10;&#10;\end{document}"/>
  <p:tag name="IGUANATEXSIZE" val="15"/>
  <p:tag name="IGUANATEXCURSOR" val="84"/>
  <p:tag name="TRANSPARENCY" val="True"/>
  <p:tag name="FILENAME" val=""/>
  <p:tag name="INPUTTYPE" val="0"/>
  <p:tag name="LATEXENGINEID" val="1"/>
  <p:tag name="TEMPFOLDER" val="c:\temp\"/>
</p:tagLst>
</file>

<file path=ppt/tags/tag165.xml><?xml version="1.0" encoding="utf-8"?>
<p:tagLst xmlns:a="http://schemas.openxmlformats.org/drawingml/2006/main" xmlns:r="http://schemas.openxmlformats.org/officeDocument/2006/relationships" xmlns:p="http://schemas.openxmlformats.org/presentationml/2006/main">
  <p:tag name="ORIGINALHEIGHT" val="85.51197"/>
  <p:tag name="ORIGINALWIDTH" val="53.2574"/>
  <p:tag name="OUTPUTDPI" val="1200"/>
  <p:tag name="LATEXADDIN" val="\documentclass{article}&#10;\usepackage{amsmath}&#10;\pagestyle{empty}&#10;\begin{document}&#10;&#10;$0$&#10;&#10;\end{document}"/>
  <p:tag name="IGUANATEXSIZE" val="15"/>
  <p:tag name="IGUANATEXCURSOR" val="84"/>
  <p:tag name="TRANSPARENCY" val="True"/>
  <p:tag name="FILENAME" val=""/>
  <p:tag name="INPUTTYPE" val="0"/>
  <p:tag name="LATEXENGINEID" val="1"/>
  <p:tag name="TEMPFOLDER" val="c:\temp\"/>
</p:tagLst>
</file>

<file path=ppt/tags/tag166.xml><?xml version="1.0" encoding="utf-8"?>
<p:tagLst xmlns:a="http://schemas.openxmlformats.org/drawingml/2006/main" xmlns:r="http://schemas.openxmlformats.org/officeDocument/2006/relationships" xmlns:p="http://schemas.openxmlformats.org/presentationml/2006/main">
  <p:tag name="ORIGINALHEIGHT" val="85.51197"/>
  <p:tag name="ORIGINALWIDTH" val="114.0159"/>
  <p:tag name="OUTPUTDPI" val="1200"/>
  <p:tag name="LATEXADDIN" val="\documentclass{article}&#10;\usepackage{amsmath}&#10;\pagestyle{empty}&#10;\begin{document}&#10;&#10;$50$&#10;&#10;\end{document}"/>
  <p:tag name="IGUANATEXSIZE" val="15"/>
  <p:tag name="IGUANATEXCURSOR" val="83"/>
  <p:tag name="TRANSPARENCY" val="True"/>
  <p:tag name="FILENAME" val=""/>
  <p:tag name="INPUTTYPE" val="0"/>
  <p:tag name="LATEXENGINEID" val="1"/>
  <p:tag name="TEMPFOLDER" val="c:\temp\"/>
</p:tagLst>
</file>

<file path=ppt/tags/tag167.xml><?xml version="1.0" encoding="utf-8"?>
<p:tagLst xmlns:a="http://schemas.openxmlformats.org/drawingml/2006/main" xmlns:r="http://schemas.openxmlformats.org/officeDocument/2006/relationships" xmlns:p="http://schemas.openxmlformats.org/presentationml/2006/main">
  <p:tag name="ORIGINALHEIGHT" val="85.51197"/>
  <p:tag name="ORIGINALWIDTH" val="171.0239"/>
  <p:tag name="OUTPUTDPI" val="1200"/>
  <p:tag name="LATEXADDIN" val="\documentclass{article}&#10;\usepackage{amsmath}&#10;\pagestyle{empty}&#10;\begin{document}&#10;&#10;$100$&#10;&#10;\end{document}"/>
  <p:tag name="IGUANATEXSIZE" val="15"/>
  <p:tag name="IGUANATEXCURSOR" val="84"/>
  <p:tag name="TRANSPARENCY" val="True"/>
  <p:tag name="FILENAME" val=""/>
  <p:tag name="INPUTTYPE" val="0"/>
  <p:tag name="LATEXENGINEID" val="1"/>
  <p:tag name="TEMPFOLDER" val="c:\temp\"/>
</p:tagLst>
</file>

<file path=ppt/tags/tag168.xml><?xml version="1.0" encoding="utf-8"?>
<p:tagLst xmlns:a="http://schemas.openxmlformats.org/drawingml/2006/main" xmlns:r="http://schemas.openxmlformats.org/officeDocument/2006/relationships" xmlns:p="http://schemas.openxmlformats.org/presentationml/2006/main">
  <p:tag name="ORIGINALHEIGHT" val="135.769"/>
  <p:tag name="ORIGINALWIDTH" val="404.3065"/>
  <p:tag name="OUTPUTDPI" val="1200"/>
  <p:tag name="LATEXADDIN" val="\documentclass{article}&#10;\usepackage{amsmath}&#10;\pagestyle{empty}&#10;\DeclareMathOperator{\BigO}{\mathcal{O}}&#10;&#10;&#10;\begin{document}&#10;&#10;$\BigO(N^M)$&#10;&#10;&#10;&#10;\end{document}"/>
  <p:tag name="IGUANATEXSIZE" val="20"/>
  <p:tag name="IGUANATEXCURSOR" val="135"/>
  <p:tag name="TRANSPARENCY" val="True"/>
  <p:tag name="FILENAME" val=""/>
  <p:tag name="INPUTTYPE" val="0"/>
  <p:tag name="LATEXENGINEID" val="1"/>
  <p:tag name="TEMPFOLDER" val="c:\temp\"/>
</p:tagLst>
</file>

<file path=ppt/tags/tag169.xml><?xml version="1.0" encoding="utf-8"?>
<p:tagLst xmlns:a="http://schemas.openxmlformats.org/drawingml/2006/main" xmlns:r="http://schemas.openxmlformats.org/officeDocument/2006/relationships" xmlns:p="http://schemas.openxmlformats.org/presentationml/2006/main">
  <p:tag name="ORIGINALHEIGHT" val="124.5174"/>
  <p:tag name="ORIGINALWIDTH" val="449.3127"/>
  <p:tag name="OUTPUTDPI" val="1200"/>
  <p:tag name="LATEXADDIN" val="\documentclass{article}&#10;\usepackage{amsmath}&#10;\pagestyle{empty}&#10;\DeclareMathOperator{\BigO}{\mathcal{O}}&#10;&#10;&#10;\begin{document}&#10;&#10;$\BigO(M\,N)$&#10;&#10;&#10;&#10;\end{document}"/>
  <p:tag name="IGUANATEXSIZE" val="20"/>
  <p:tag name="IGUANATEXCURSOR" val="134"/>
  <p:tag name="TRANSPARENCY" val="True"/>
  <p:tag name="FILENAME" val=""/>
  <p:tag name="INPUTTYPE" val="0"/>
  <p:tag name="LATEXENGINEID" val="1"/>
  <p:tag name="TEMPFOLDER" val="c:\temp\"/>
</p:tagLst>
</file>

<file path=ppt/tags/tag17.xml><?xml version="1.0" encoding="utf-8"?>
<p:tagLst xmlns:a="http://schemas.openxmlformats.org/drawingml/2006/main" xmlns:r="http://schemas.openxmlformats.org/officeDocument/2006/relationships" xmlns:p="http://schemas.openxmlformats.org/presentationml/2006/main">
  <p:tag name="ORIGINALHEIGHT" val="88.51236"/>
  <p:tag name="ORIGINALWIDTH" val="87.01212"/>
  <p:tag name="OUTPUTDPI" val="1200"/>
  <p:tag name="LATEXADDIN" val="\documentclass{article}&#10;\usepackage{amsmath}&#10;\pagestyle{empty}&#10;\begin{document}&#10;&#10;$A$&#10;&#10;\end{document}"/>
  <p:tag name="IGUANATEXSIZE" val="20"/>
  <p:tag name="IGUANATEXCURSOR" val="84"/>
  <p:tag name="TRANSPARENCY" val="True"/>
  <p:tag name="FILENAME" val=""/>
  <p:tag name="INPUTTYPE" val="0"/>
  <p:tag name="LATEXENGINEID" val="1"/>
  <p:tag name="TEMPFOLDER" val="c:\temp\"/>
</p:tagLst>
</file>

<file path=ppt/tags/tag170.xml><?xml version="1.0" encoding="utf-8"?>
<p:tagLst xmlns:a="http://schemas.openxmlformats.org/drawingml/2006/main" xmlns:r="http://schemas.openxmlformats.org/officeDocument/2006/relationships" xmlns:p="http://schemas.openxmlformats.org/presentationml/2006/main">
  <p:tag name="ORIGINALHEIGHT" val="141.7698"/>
  <p:tag name="ORIGINALWIDTH" val="1495.709"/>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1)},O^{(2)}|Y_{0:t},u_{1:t};\boldsymbol{\theta})$&#10;&#10;\end{document}"/>
  <p:tag name="IGUANATEXSIZE" val="20"/>
  <p:tag name="IGUANATEXCURSOR" val="510"/>
  <p:tag name="TRANSPARENCY" val="True"/>
  <p:tag name="FILENAME" val=""/>
  <p:tag name="INPUTTYPE" val="0"/>
  <p:tag name="LATEXENGINEID" val="1"/>
  <p:tag name="TEMPFOLDER" val="c:\temp\"/>
</p:tagLst>
</file>

<file path=ppt/tags/tag171.xml><?xml version="1.0" encoding="utf-8"?>
<p:tagLst xmlns:a="http://schemas.openxmlformats.org/drawingml/2006/main" xmlns:r="http://schemas.openxmlformats.org/officeDocument/2006/relationships" xmlns:p="http://schemas.openxmlformats.org/presentationml/2006/main">
  <p:tag name="ORIGINALHEIGHT" val="113.2658"/>
  <p:tag name="ORIGINALWIDTH" val="210.7794"/>
  <p:tag name="OUTPUTDPI" val="1200"/>
  <p:tag name="LATEXADDIN" val="\documentclass{article}&#10;\usepackage{amsmath}&#10;\pagestyle{empty}&#10;\begin{document}&#10;&#10;$O^{(1)}$&#10;&#10;&#10;\end{document}"/>
  <p:tag name="IGUANATEXSIZE" val="20"/>
  <p:tag name="IGUANATEXCURSOR" val="88"/>
  <p:tag name="TRANSPARENCY" val="True"/>
  <p:tag name="FILENAME" val=""/>
  <p:tag name="INPUTTYPE" val="0"/>
  <p:tag name="LATEXENGINEID" val="1"/>
  <p:tag name="TEMPFOLDER" val="c:\temp\"/>
</p:tagLst>
</file>

<file path=ppt/tags/tag172.xml><?xml version="1.0" encoding="utf-8"?>
<p:tagLst xmlns:a="http://schemas.openxmlformats.org/drawingml/2006/main" xmlns:r="http://schemas.openxmlformats.org/officeDocument/2006/relationships" xmlns:p="http://schemas.openxmlformats.org/presentationml/2006/main">
  <p:tag name="ORIGINALHEIGHT" val="108.7652"/>
  <p:tag name="ORIGINALWIDTH" val="123.7672"/>
  <p:tag name="OUTPUTDPI" val="1200"/>
  <p:tag name="LATEXADDIN" val="\documentclass{article}&#10;\usepackage{amsmath}&#10;\pagestyle{empty}&#10;\begin{document}&#10;&#10;$A_t$&#10;&#10;&#10;\end{document}"/>
  <p:tag name="IGUANATEXSIZE" val="20"/>
  <p:tag name="IGUANATEXCURSOR" val="86"/>
  <p:tag name="TRANSPARENCY" val="True"/>
  <p:tag name="FILENAME" val=""/>
  <p:tag name="INPUTTYPE" val="0"/>
  <p:tag name="LATEXENGINEID" val="1"/>
  <p:tag name="TEMPFOLDER" val="c:\temp\"/>
</p:tagLst>
</file>

<file path=ppt/tags/tag173.xml><?xml version="1.0" encoding="utf-8"?>
<p:tagLst xmlns:a="http://schemas.openxmlformats.org/drawingml/2006/main" xmlns:r="http://schemas.openxmlformats.org/officeDocument/2006/relationships" xmlns:p="http://schemas.openxmlformats.org/presentationml/2006/main">
  <p:tag name="ORIGINALHEIGHT" val="113.2658"/>
  <p:tag name="ORIGINALWIDTH" val="210.7794"/>
  <p:tag name="OUTPUTDPI" val="1200"/>
  <p:tag name="LATEXADDIN" val="\documentclass{article}&#10;\usepackage{amsmath}&#10;\pagestyle{empty}&#10;\begin{document}&#10;&#10;$O^{(2)}$&#10;&#10;&#10;\end{document}"/>
  <p:tag name="IGUANATEXSIZE" val="20"/>
  <p:tag name="IGUANATEXCURSOR" val="87"/>
  <p:tag name="TRANSPARENCY" val="True"/>
  <p:tag name="FILENAME" val=""/>
  <p:tag name="INPUTTYPE" val="0"/>
  <p:tag name="LATEXENGINEID" val="1"/>
  <p:tag name="TEMPFOLDER" val="c:\temp\"/>
</p:tagLst>
</file>

<file path=ppt/tags/tag174.xml><?xml version="1.0" encoding="utf-8"?>
<p:tagLst xmlns:a="http://schemas.openxmlformats.org/drawingml/2006/main" xmlns:r="http://schemas.openxmlformats.org/officeDocument/2006/relationships" xmlns:p="http://schemas.openxmlformats.org/presentationml/2006/main">
  <p:tag name="ORIGINALHEIGHT" val="102.7643"/>
  <p:tag name="ORIGINALWIDTH" val="153.7715"/>
  <p:tag name="OUTPUTDPI" val="1200"/>
  <p:tag name="LATEXADDIN" val="\documentclass{article}&#10;\usepackage{amsmath}&#10;\pagestyle{empty}&#10;\DeclareMathOperator{\BigO}{\mathcal{O}}&#10;&#10;&#10;\begin{document}&#10;&#10;$N^3$&#10;&#10;&#10;&#10;\end{document}"/>
  <p:tag name="IGUANATEXSIZE" val="20"/>
  <p:tag name="IGUANATEXCURSOR" val="125"/>
  <p:tag name="TRANSPARENCY" val="True"/>
  <p:tag name="FILENAME" val=""/>
  <p:tag name="INPUTTYPE" val="0"/>
  <p:tag name="LATEXENGINEID" val="1"/>
  <p:tag name="TEMPFOLDER" val="c:\temp\"/>
</p:tagLst>
</file>

<file path=ppt/tags/tag175.xml><?xml version="1.0" encoding="utf-8"?>
<p:tagLst xmlns:a="http://schemas.openxmlformats.org/drawingml/2006/main" xmlns:r="http://schemas.openxmlformats.org/officeDocument/2006/relationships" xmlns:p="http://schemas.openxmlformats.org/presentationml/2006/main">
  <p:tag name="ORIGINALHEIGHT" val="95.26331"/>
  <p:tag name="ORIGINALWIDTH" val="454.5635"/>
  <p:tag name="OUTPUTDPI" val="1200"/>
  <p:tag name="LATEXADDIN" val="\documentclass{article}&#10;\usepackage{amsmath}&#10;\pagestyle{empty}&#10;\begin{document}&#10;&#10;$3\,N + N$&#10;&#10;&#10;\end{document}"/>
  <p:tag name="IGUANATEXSIZE" val="20"/>
  <p:tag name="IGUANATEXCURSOR" val="82"/>
  <p:tag name="TRANSPARENCY" val="True"/>
  <p:tag name="FILENAME" val=""/>
  <p:tag name="INPUTTYPE" val="0"/>
  <p:tag name="LATEXENGINEID" val="1"/>
  <p:tag name="TEMPFOLDER" val="c:\temp\"/>
</p:tagLst>
</file>

<file path=ppt/tags/tag176.xml><?xml version="1.0" encoding="utf-8"?>
<p:tagLst xmlns:a="http://schemas.openxmlformats.org/drawingml/2006/main" xmlns:r="http://schemas.openxmlformats.org/officeDocument/2006/relationships" xmlns:p="http://schemas.openxmlformats.org/presentationml/2006/main">
  <p:tag name="ORIGINALHEIGHT" val="108.7652"/>
  <p:tag name="ORIGINALWIDTH" val="123.7672"/>
  <p:tag name="OUTPUTDPI" val="1200"/>
  <p:tag name="LATEXADDIN" val="\documentclass{article}&#10;\usepackage{amsmath}&#10;\pagestyle{empty}&#10;\begin{document}&#10;&#10;$A_t$&#10;&#10;&#10;\end{document}"/>
  <p:tag name="IGUANATEXSIZE" val="20"/>
  <p:tag name="IGUANATEXCURSOR" val="86"/>
  <p:tag name="TRANSPARENCY" val="True"/>
  <p:tag name="FILENAME" val=""/>
  <p:tag name="INPUTTYPE" val="0"/>
  <p:tag name="LATEXENGINEID" val="1"/>
  <p:tag name="TEMPFOLDER" val="c:\temp\"/>
</p:tagLst>
</file>

<file path=ppt/tags/tag177.xml><?xml version="1.0" encoding="utf-8"?>
<p:tagLst xmlns:a="http://schemas.openxmlformats.org/drawingml/2006/main" xmlns:r="http://schemas.openxmlformats.org/officeDocument/2006/relationships" xmlns:p="http://schemas.openxmlformats.org/presentationml/2006/main">
  <p:tag name="ORIGINALHEIGHT" val="113.2658"/>
  <p:tag name="ORIGINALWIDTH" val="210.7794"/>
  <p:tag name="OUTPUTDPI" val="1200"/>
  <p:tag name="LATEXADDIN" val="\documentclass{article}&#10;\usepackage{amsmath}&#10;\pagestyle{empty}&#10;\begin{document}&#10;&#10;$O^{(1)}$&#10;&#10;&#10;\end{document}"/>
  <p:tag name="IGUANATEXSIZE" val="20"/>
  <p:tag name="IGUANATEXCURSOR" val="88"/>
  <p:tag name="TRANSPARENCY" val="True"/>
  <p:tag name="FILENAME" val=""/>
  <p:tag name="INPUTTYPE" val="0"/>
  <p:tag name="LATEXENGINEID" val="1"/>
  <p:tag name="TEMPFOLDER" val="c:\temp\"/>
</p:tagLst>
</file>

<file path=ppt/tags/tag178.xml><?xml version="1.0" encoding="utf-8"?>
<p:tagLst xmlns:a="http://schemas.openxmlformats.org/drawingml/2006/main" xmlns:r="http://schemas.openxmlformats.org/officeDocument/2006/relationships" xmlns:p="http://schemas.openxmlformats.org/presentationml/2006/main">
  <p:tag name="ORIGINALHEIGHT" val="113.2658"/>
  <p:tag name="ORIGINALWIDTH" val="210.7794"/>
  <p:tag name="OUTPUTDPI" val="1200"/>
  <p:tag name="LATEXADDIN" val="\documentclass{article}&#10;\usepackage{amsmath}&#10;\pagestyle{empty}&#10;\begin{document}&#10;&#10;$O^{(2)}$&#10;&#10;&#10;\end{document}"/>
  <p:tag name="IGUANATEXSIZE" val="20"/>
  <p:tag name="IGUANATEXCURSOR" val="87"/>
  <p:tag name="TRANSPARENCY" val="True"/>
  <p:tag name="FILENAME" val=""/>
  <p:tag name="INPUTTYPE" val="0"/>
  <p:tag name="LATEXENGINEID" val="1"/>
  <p:tag name="TEMPFOLDER" val="c:\temp\"/>
</p:tagLst>
</file>

<file path=ppt/tags/tag179.xml><?xml version="1.0" encoding="utf-8"?>
<p:tagLst xmlns:a="http://schemas.openxmlformats.org/drawingml/2006/main" xmlns:r="http://schemas.openxmlformats.org/officeDocument/2006/relationships" xmlns:p="http://schemas.openxmlformats.org/presentationml/2006/main">
  <p:tag name="ORIGINALHEIGHT" val="142.5199"/>
  <p:tag name="ORIGINALWIDTH" val="2517.35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1)},O^{(2)}|Y_{0:t},u_{1:t};\textcolor{green}{\ThOs},\textcolor{red}{\ThOs},\textcolor{blue}{\ThAs},\textcolor{dark-green}{\boldsymbol{\Psi_{0:t}}},\textcolor{dark-blue}{\BAlph})$&#10;&#10;\end{document}"/>
  <p:tag name="IGUANATEXSIZE" val="20"/>
  <p:tag name="IGUANATEXCURSOR" val="509"/>
  <p:tag name="TRANSPARENCY" val="True"/>
  <p:tag name="FILENAME" val=""/>
  <p:tag name="INPUTTYPE" val="0"/>
  <p:tag name="LATEXENGINEID" val="1"/>
  <p:tag name="TEMPFOLDER" val="c:\temp\"/>
</p:tagLst>
</file>

<file path=ppt/tags/tag18.xml><?xml version="1.0" encoding="utf-8"?>
<p:tagLst xmlns:a="http://schemas.openxmlformats.org/drawingml/2006/main" xmlns:r="http://schemas.openxmlformats.org/officeDocument/2006/relationships" xmlns:p="http://schemas.openxmlformats.org/presentationml/2006/main">
  <p:tag name="ORIGINALHEIGHT" val="56.25787"/>
  <p:tag name="ORIGINALWIDTH" val="64.50898"/>
  <p:tag name="OUTPUTDPI" val="1200"/>
  <p:tag name="LATEXADDIN" val="\documentclass{article}&#10;\usepackage{amsmath}&#10;\pagestyle{empty}&#10;\begin{document}&#10;&#10;$u$&#10;&#10;&#10;\end{document}"/>
  <p:tag name="IGUANATEXSIZE" val="20"/>
  <p:tag name="IGUANATEXCURSOR" val="84"/>
  <p:tag name="TRANSPARENCY" val="True"/>
  <p:tag name="FILENAME" val=""/>
  <p:tag name="INPUTTYPE" val="0"/>
  <p:tag name="LATEXENGINEID" val="1"/>
  <p:tag name="TEMPFOLDER" val="c:\temp\"/>
</p:tagLst>
</file>

<file path=ppt/tags/tag180.xml><?xml version="1.0" encoding="utf-8"?>
<p:tagLst xmlns:a="http://schemas.openxmlformats.org/drawingml/2006/main" xmlns:r="http://schemas.openxmlformats.org/officeDocument/2006/relationships" xmlns:p="http://schemas.openxmlformats.org/presentationml/2006/main">
  <p:tag name="ORIGINALHEIGHT" val="113.2658"/>
  <p:tag name="ORIGINALWIDTH" val="210.7794"/>
  <p:tag name="OUTPUTDPI" val="1200"/>
  <p:tag name="LATEXADDIN" val="\documentclass{article}&#10;\usepackage{amsmath}&#10;\pagestyle{empty}&#10;\begin{document}&#10;&#10;$O^{(1)}$&#10;&#10;&#10;\end{document}"/>
  <p:tag name="IGUANATEXSIZE" val="20"/>
  <p:tag name="IGUANATEXCURSOR" val="88"/>
  <p:tag name="TRANSPARENCY" val="True"/>
  <p:tag name="FILENAME" val=""/>
  <p:tag name="INPUTTYPE" val="0"/>
  <p:tag name="LATEXENGINEID" val="1"/>
  <p:tag name="TEMPFOLDER" val="c:\temp\"/>
</p:tagLst>
</file>

<file path=ppt/tags/tag181.xml><?xml version="1.0" encoding="utf-8"?>
<p:tagLst xmlns:a="http://schemas.openxmlformats.org/drawingml/2006/main" xmlns:r="http://schemas.openxmlformats.org/officeDocument/2006/relationships" xmlns:p="http://schemas.openxmlformats.org/presentationml/2006/main">
  <p:tag name="ORIGINALHEIGHT" val="108.7652"/>
  <p:tag name="ORIGINALWIDTH" val="123.7672"/>
  <p:tag name="OUTPUTDPI" val="1200"/>
  <p:tag name="LATEXADDIN" val="\documentclass{article}&#10;\usepackage{amsmath}&#10;\pagestyle{empty}&#10;\begin{document}&#10;&#10;$A_t$&#10;&#10;&#10;\end{document}"/>
  <p:tag name="IGUANATEXSIZE" val="20"/>
  <p:tag name="IGUANATEXCURSOR" val="86"/>
  <p:tag name="TRANSPARENCY" val="True"/>
  <p:tag name="FILENAME" val=""/>
  <p:tag name="INPUTTYPE" val="0"/>
  <p:tag name="LATEXENGINEID" val="1"/>
  <p:tag name="TEMPFOLDER" val="c:\temp\"/>
</p:tagLst>
</file>

<file path=ppt/tags/tag182.xml><?xml version="1.0" encoding="utf-8"?>
<p:tagLst xmlns:a="http://schemas.openxmlformats.org/drawingml/2006/main" xmlns:r="http://schemas.openxmlformats.org/officeDocument/2006/relationships" xmlns:p="http://schemas.openxmlformats.org/presentationml/2006/main">
  <p:tag name="ORIGINALHEIGHT" val="82.5115"/>
  <p:tag name="ORIGINALWIDTH" val="41.25575"/>
  <p:tag name="OUTPUTDPI" val="1200"/>
  <p:tag name="LATEXADDIN" val="\documentclass{article}&#10;\usepackage{amsmath}&#10;\pagestyle{empty}&#10;\begin{document}&#10;&#10;$1$&#10;&#10;&#10;\end{document}"/>
  <p:tag name="IGUANATEXSIZE" val="20"/>
  <p:tag name="IGUANATEXCURSOR" val="84"/>
  <p:tag name="TRANSPARENCY" val="True"/>
  <p:tag name="FILENAME" val=""/>
  <p:tag name="INPUTTYPE" val="0"/>
  <p:tag name="LATEXENGINEID" val="1"/>
  <p:tag name="TEMPFOLDER" val="c:\temp\"/>
</p:tagLst>
</file>

<file path=ppt/tags/tag183.xml><?xml version="1.0" encoding="utf-8"?>
<p:tagLst xmlns:a="http://schemas.openxmlformats.org/drawingml/2006/main" xmlns:r="http://schemas.openxmlformats.org/officeDocument/2006/relationships" xmlns:p="http://schemas.openxmlformats.org/presentationml/2006/main">
  <p:tag name="ORIGINALHEIGHT" val="84.76181"/>
  <p:tag name="ORIGINALWIDTH" val="105.0146"/>
  <p:tag name="OUTPUTDPI" val="1200"/>
  <p:tag name="LATEXADDIN" val="\documentclass{article}&#10;\usepackage{amsmath}&#10;\pagestyle{empty}&#10;\begin{document}&#10;&#10;$N$&#10;&#10;&#10;\end{document}"/>
  <p:tag name="IGUANATEXSIZE" val="20"/>
  <p:tag name="IGUANATEXCURSOR" val="83"/>
  <p:tag name="TRANSPARENCY" val="True"/>
  <p:tag name="FILENAME" val=""/>
  <p:tag name="INPUTTYPE" val="0"/>
  <p:tag name="LATEXENGINEID" val="1"/>
  <p:tag name="TEMPFOLDER" val="c:\temp\"/>
</p:tagLst>
</file>

<file path=ppt/tags/tag184.xml><?xml version="1.0" encoding="utf-8"?>
<p:tagLst xmlns:a="http://schemas.openxmlformats.org/drawingml/2006/main" xmlns:r="http://schemas.openxmlformats.org/officeDocument/2006/relationships" xmlns:p="http://schemas.openxmlformats.org/presentationml/2006/main">
  <p:tag name="ORIGINALHEIGHT" val="113.2658"/>
  <p:tag name="ORIGINALWIDTH" val="210.7794"/>
  <p:tag name="OUTPUTDPI" val="1200"/>
  <p:tag name="LATEXADDIN" val="\documentclass{article}&#10;\usepackage{amsmath}&#10;\pagestyle{empty}&#10;\begin{document}&#10;&#10;$O^{(2)}$&#10;&#10;&#10;\end{document}"/>
  <p:tag name="IGUANATEXSIZE" val="20"/>
  <p:tag name="IGUANATEXCURSOR" val="87"/>
  <p:tag name="TRANSPARENCY" val="True"/>
  <p:tag name="FILENAME" val=""/>
  <p:tag name="INPUTTYPE" val="0"/>
  <p:tag name="LATEXENGINEID" val="1"/>
  <p:tag name="TEMPFOLDER" val="c:\temp\"/>
</p:tagLst>
</file>

<file path=ppt/tags/tag185.xml><?xml version="1.0" encoding="utf-8"?>
<p:tagLst xmlns:a="http://schemas.openxmlformats.org/drawingml/2006/main" xmlns:r="http://schemas.openxmlformats.org/officeDocument/2006/relationships" xmlns:p="http://schemas.openxmlformats.org/presentationml/2006/main">
  <p:tag name="ORIGINALHEIGHT" val="102.7643"/>
  <p:tag name="ORIGINALWIDTH" val="235.5329"/>
  <p:tag name="OUTPUTDPI" val="1200"/>
  <p:tag name="LATEXADDIN" val="\documentclass{article}&#10;\usepackage{amsmath}&#10;\pagestyle{empty}&#10;\begin{document}&#10;&#10;$2\,N^2$&#10;&#10;&#10;\end{document}"/>
  <p:tag name="IGUANATEXSIZE" val="20"/>
  <p:tag name="IGUANATEXCURSOR" val="85"/>
  <p:tag name="TRANSPARENCY" val="True"/>
  <p:tag name="FILENAME" val=""/>
  <p:tag name="INPUTTYPE" val="0"/>
  <p:tag name="LATEXENGINEID" val="1"/>
  <p:tag name="TEMPFOLDER" val="c:\temp\"/>
</p:tagLst>
</file>

<file path=ppt/tags/tag186.xml><?xml version="1.0" encoding="utf-8"?>
<p:tagLst xmlns:a="http://schemas.openxmlformats.org/drawingml/2006/main" xmlns:r="http://schemas.openxmlformats.org/officeDocument/2006/relationships" xmlns:p="http://schemas.openxmlformats.org/presentationml/2006/main">
  <p:tag name="ORIGINALHEIGHT" val="102.7643"/>
  <p:tag name="ORIGINALWIDTH" val="153.7715"/>
  <p:tag name="OUTPUTDPI" val="1200"/>
  <p:tag name="LATEXADDIN" val="\documentclass{article}&#10;\usepackage{amsmath}&#10;\pagestyle{empty}&#10;\begin{document}&#10;&#10;$N^3$&#10;&#10;&#10;\end{document}"/>
  <p:tag name="IGUANATEXSIZE" val="20"/>
  <p:tag name="IGUANATEXCURSOR" val="85"/>
  <p:tag name="TRANSPARENCY" val="True"/>
  <p:tag name="FILENAME" val=""/>
  <p:tag name="INPUTTYPE" val="0"/>
  <p:tag name="LATEXENGINEID" val="1"/>
  <p:tag name="TEMPFOLDER" val="c:\temp\"/>
</p:tagLst>
</file>

<file path=ppt/tags/tag187.xml><?xml version="1.0" encoding="utf-8"?>
<p:tagLst xmlns:a="http://schemas.openxmlformats.org/drawingml/2006/main" xmlns:r="http://schemas.openxmlformats.org/officeDocument/2006/relationships" xmlns:p="http://schemas.openxmlformats.org/presentationml/2006/main">
  <p:tag name="ORIGINALHEIGHT" val="141.7698"/>
  <p:tag name="ORIGINALWIDTH" val="1076.4"/>
  <p:tag name="OUTPUTDPI" val="1200"/>
  <p:tag name="LATEXADDIN" val="\documentclass{article}&#10;\usepackage{amsmath}&#10;\pagestyle{empty}&#10;\DeclareMathOperator{\BigO}{\mathcal{O}}&#10;&#10;&#10;\begin{document}&#10;&#10;$\BigO((M-1)\, N^{(M-1)})$&#10;&#10;&#10;&#10;\end{document}"/>
  <p:tag name="IGUANATEXSIZE" val="20"/>
  <p:tag name="IGUANATEXCURSOR" val="148"/>
  <p:tag name="TRANSPARENCY" val="True"/>
  <p:tag name="FILENAME" val=""/>
  <p:tag name="INPUTTYPE" val="0"/>
  <p:tag name="LATEXENGINEID" val="1"/>
  <p:tag name="TEMPFOLDER" val="c:\temp\"/>
</p:tagLst>
</file>

<file path=ppt/tags/tag188.xml><?xml version="1.0" encoding="utf-8"?>
<p:tagLst xmlns:a="http://schemas.openxmlformats.org/drawingml/2006/main" xmlns:r="http://schemas.openxmlformats.org/officeDocument/2006/relationships" xmlns:p="http://schemas.openxmlformats.org/presentationml/2006/main">
  <p:tag name="ORIGINALHEIGHT" val="135.769"/>
  <p:tag name="ORIGINALWIDTH" val="404.3065"/>
  <p:tag name="OUTPUTDPI" val="1200"/>
  <p:tag name="LATEXADDIN" val="\documentclass{article}&#10;\usepackage{amsmath}&#10;\pagestyle{empty}&#10;\DeclareMathOperator{\BigO}{\mathcal{O}}&#10;&#10;&#10;\begin{document}&#10;&#10;$\BigO(N^M)$&#10;&#10;&#10;&#10;\end{document}"/>
  <p:tag name="IGUANATEXSIZE" val="20"/>
  <p:tag name="IGUANATEXCURSOR" val="135"/>
  <p:tag name="TRANSPARENCY" val="True"/>
  <p:tag name="FILENAME" val=""/>
  <p:tag name="INPUTTYPE" val="0"/>
  <p:tag name="LATEXENGINEID" val="1"/>
  <p:tag name="TEMPFOLDER" val="c:\temp\"/>
</p:tagLst>
</file>

<file path=ppt/tags/tag189.xml><?xml version="1.0" encoding="utf-8"?>
<p:tagLst xmlns:a="http://schemas.openxmlformats.org/drawingml/2006/main" xmlns:r="http://schemas.openxmlformats.org/officeDocument/2006/relationships" xmlns:p="http://schemas.openxmlformats.org/presentationml/2006/main">
  <p:tag name="ORIGINALHEIGHT" val="124.5174"/>
  <p:tag name="ORIGINALWIDTH" val="449.3127"/>
  <p:tag name="OUTPUTDPI" val="1200"/>
  <p:tag name="LATEXADDIN" val="\documentclass{article}&#10;\usepackage{amsmath}&#10;\pagestyle{empty}&#10;\DeclareMathOperator{\BigO}{\mathcal{O}}&#10;&#10;&#10;\begin{document}&#10;&#10;$\BigO(M\,N)$&#10;&#10;&#10;&#10;\end{document}"/>
  <p:tag name="IGUANATEXSIZE" val="20"/>
  <p:tag name="IGUANATEXCURSOR" val="134"/>
  <p:tag name="TRANSPARENCY" val="True"/>
  <p:tag name="FILENAME" val=""/>
  <p:tag name="INPUTTYPE" val="0"/>
  <p:tag name="LATEXENGINEID" val="1"/>
  <p:tag name="TEMPFOLDER" val="c:\temp\"/>
</p:tagLst>
</file>

<file path=ppt/tags/tag19.xml><?xml version="1.0" encoding="utf-8"?>
<p:tagLst xmlns:a="http://schemas.openxmlformats.org/drawingml/2006/main" xmlns:r="http://schemas.openxmlformats.org/officeDocument/2006/relationships" xmlns:p="http://schemas.openxmlformats.org/presentationml/2006/main">
  <p:tag name="ORIGINALHEIGHT" val="84.76181"/>
  <p:tag name="ORIGINALWIDTH" val="91.51276"/>
  <p:tag name="OUTPUTDPI" val="1200"/>
  <p:tag name="LATEXADDIN" val="\documentclass{article}&#10;\usepackage{amsmath}&#10;\pagestyle{empty}&#10;\begin{document}&#10;&#10;$Y$&#10;&#10;&#10;\end{document}"/>
  <p:tag name="IGUANATEXSIZE" val="20"/>
  <p:tag name="IGUANATEXCURSOR" val="83"/>
  <p:tag name="TRANSPARENCY" val="True"/>
  <p:tag name="FILENAME" val=""/>
  <p:tag name="INPUTTYPE" val="0"/>
  <p:tag name="LATEXENGINEID" val="1"/>
  <p:tag name="TEMPFOLDER" val="c:\temp\"/>
</p:tagLst>
</file>

<file path=ppt/tags/tag190.xml><?xml version="1.0" encoding="utf-8"?>
<p:tagLst xmlns:a="http://schemas.openxmlformats.org/drawingml/2006/main" xmlns:r="http://schemas.openxmlformats.org/officeDocument/2006/relationships" xmlns:p="http://schemas.openxmlformats.org/presentationml/2006/main">
  <p:tag name="ORIGINALHEIGHT" val="141.7698"/>
  <p:tag name="ORIGINALWIDTH" val="1495.709"/>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1)},O^{(2)}|Y_{0:t},u_{1:t};\boldsymbol{\theta})$&#10;&#10;\end{document}"/>
  <p:tag name="IGUANATEXSIZE" val="20"/>
  <p:tag name="IGUANATEXCURSOR" val="510"/>
  <p:tag name="TRANSPARENCY" val="True"/>
  <p:tag name="FILENAME" val=""/>
  <p:tag name="INPUTTYPE" val="0"/>
  <p:tag name="LATEXENGINEID" val="1"/>
  <p:tag name="TEMPFOLDER" val="c:\temp\"/>
</p:tagLst>
</file>

<file path=ppt/tags/tag191.xml><?xml version="1.0" encoding="utf-8"?>
<p:tagLst xmlns:a="http://schemas.openxmlformats.org/drawingml/2006/main" xmlns:r="http://schemas.openxmlformats.org/officeDocument/2006/relationships" xmlns:p="http://schemas.openxmlformats.org/presentationml/2006/main">
  <p:tag name="ORIGINALHEIGHT" val="108.7652"/>
  <p:tag name="ORIGINALWIDTH" val="123.7672"/>
  <p:tag name="OUTPUTDPI" val="1200"/>
  <p:tag name="LATEXADDIN" val="\documentclass{article}&#10;\usepackage{amsmath}&#10;\pagestyle{empty}&#10;\begin{document}&#10;&#10;$A_t$&#10;&#10;&#10;\end{document}"/>
  <p:tag name="IGUANATEXSIZE" val="20"/>
  <p:tag name="IGUANATEXCURSOR" val="86"/>
  <p:tag name="TRANSPARENCY" val="True"/>
  <p:tag name="FILENAME" val=""/>
  <p:tag name="INPUTTYPE" val="0"/>
  <p:tag name="LATEXENGINEID" val="1"/>
  <p:tag name="TEMPFOLDER" val="c:\temp\"/>
</p:tagLst>
</file>

<file path=ppt/tags/tag192.xml><?xml version="1.0" encoding="utf-8"?>
<p:tagLst xmlns:a="http://schemas.openxmlformats.org/drawingml/2006/main" xmlns:r="http://schemas.openxmlformats.org/officeDocument/2006/relationships" xmlns:p="http://schemas.openxmlformats.org/presentationml/2006/main">
  <p:tag name="ORIGINALHEIGHT" val="113.2658"/>
  <p:tag name="ORIGINALWIDTH" val="210.7794"/>
  <p:tag name="OUTPUTDPI" val="1200"/>
  <p:tag name="LATEXADDIN" val="\documentclass{article}&#10;\usepackage{amsmath}&#10;\pagestyle{empty}&#10;\begin{document}&#10;&#10;$O^{(1)}$&#10;&#10;&#10;\end{document}"/>
  <p:tag name="IGUANATEXSIZE" val="20"/>
  <p:tag name="IGUANATEXCURSOR" val="88"/>
  <p:tag name="TRANSPARENCY" val="True"/>
  <p:tag name="FILENAME" val=""/>
  <p:tag name="INPUTTYPE" val="0"/>
  <p:tag name="LATEXENGINEID" val="1"/>
  <p:tag name="TEMPFOLDER" val="c:\temp\"/>
</p:tagLst>
</file>

<file path=ppt/tags/tag193.xml><?xml version="1.0" encoding="utf-8"?>
<p:tagLst xmlns:a="http://schemas.openxmlformats.org/drawingml/2006/main" xmlns:r="http://schemas.openxmlformats.org/officeDocument/2006/relationships" xmlns:p="http://schemas.openxmlformats.org/presentationml/2006/main">
  <p:tag name="ORIGINALHEIGHT" val="113.2658"/>
  <p:tag name="ORIGINALWIDTH" val="210.7794"/>
  <p:tag name="OUTPUTDPI" val="1200"/>
  <p:tag name="LATEXADDIN" val="\documentclass{article}&#10;\usepackage{amsmath}&#10;\pagestyle{empty}&#10;\begin{document}&#10;&#10;$O^{(2)}$&#10;&#10;&#10;\end{document}"/>
  <p:tag name="IGUANATEXSIZE" val="20"/>
  <p:tag name="IGUANATEXCURSOR" val="87"/>
  <p:tag name="TRANSPARENCY" val="True"/>
  <p:tag name="FILENAME" val=""/>
  <p:tag name="INPUTTYPE" val="0"/>
  <p:tag name="LATEXENGINEID" val="1"/>
  <p:tag name="TEMPFOLDER" val="c:\temp\"/>
</p:tagLst>
</file>

<file path=ppt/tags/tag194.xml><?xml version="1.0" encoding="utf-8"?>
<p:tagLst xmlns:a="http://schemas.openxmlformats.org/drawingml/2006/main" xmlns:r="http://schemas.openxmlformats.org/officeDocument/2006/relationships" xmlns:p="http://schemas.openxmlformats.org/presentationml/2006/main">
  <p:tag name="ORIGINALHEIGHT" val="142.5199"/>
  <p:tag name="ORIGINALWIDTH" val="2517.35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1)},O^{(2)}|Y_{0:t},u_{1:t};\textcolor{green}{\ThOs},\textcolor{red}{\ThOs},\textcolor{blue}{\ThAs},\textcolor{dark-green}{\boldsymbol{\Psi_{0:t}}},\textcolor{dark-blue}{\BAlph})$&#10;&#10;\end{document}"/>
  <p:tag name="IGUANATEXSIZE" val="20"/>
  <p:tag name="IGUANATEXCURSOR" val="509"/>
  <p:tag name="TRANSPARENCY" val="True"/>
  <p:tag name="FILENAME" val=""/>
  <p:tag name="INPUTTYPE" val="0"/>
  <p:tag name="LATEXENGINEID" val="1"/>
  <p:tag name="TEMPFOLDER" val="c:\temp\"/>
</p:tagLst>
</file>

<file path=ppt/tags/tag195.xml><?xml version="1.0" encoding="utf-8"?>
<p:tagLst xmlns:a="http://schemas.openxmlformats.org/drawingml/2006/main" xmlns:r="http://schemas.openxmlformats.org/officeDocument/2006/relationships" xmlns:p="http://schemas.openxmlformats.org/presentationml/2006/main">
  <p:tag name="ORIGINALHEIGHT" val="161.2725"/>
  <p:tag name="ORIGINALWIDTH" val="870.1215"/>
  <p:tag name="OUTPUTDPI" val="1200"/>
  <p:tag name="LATEXADDIN" val="\documentclass{article}&#10;\usepackage{amsmath}&#10;\pagestyle{empty}&#10;\begin{document}&#10;&#10;$P(Y^{(1)}_t|A_t,O^{(1)})$&#10;&#10;&#10;\end{document}"/>
  <p:tag name="IGUANATEXSIZE" val="20"/>
  <p:tag name="IGUANATEXCURSOR" val="104"/>
  <p:tag name="TRANSPARENCY" val="True"/>
  <p:tag name="FILENAME" val=""/>
  <p:tag name="INPUTTYPE" val="0"/>
  <p:tag name="LATEXENGINEID" val="1"/>
  <p:tag name="TEMPFOLDER" val="c:\temp\"/>
</p:tagLst>
</file>

<file path=ppt/tags/tag196.xml><?xml version="1.0" encoding="utf-8"?>
<p:tagLst xmlns:a="http://schemas.openxmlformats.org/drawingml/2006/main" xmlns:r="http://schemas.openxmlformats.org/officeDocument/2006/relationships" xmlns:p="http://schemas.openxmlformats.org/presentationml/2006/main">
  <p:tag name="ORIGINALHEIGHT" val="161.2725"/>
  <p:tag name="ORIGINALWIDTH" val="870.1215"/>
  <p:tag name="OUTPUTDPI" val="1200"/>
  <p:tag name="LATEXADDIN" val="\documentclass{article}&#10;\usepackage{amsmath}&#10;\pagestyle{empty}&#10;\begin{document}&#10;&#10;$P(Y^{(2)}_t|A_t,O^{(2)})$&#10;&#10;&#10;\end{document}"/>
  <p:tag name="IGUANATEXSIZE" val="20"/>
  <p:tag name="IGUANATEXCURSOR" val="89"/>
  <p:tag name="TRANSPARENCY" val="True"/>
  <p:tag name="FILENAME" val=""/>
  <p:tag name="INPUTTYPE" val="0"/>
  <p:tag name="LATEXENGINEID" val="1"/>
  <p:tag name="TEMPFOLDER" val="c:\temp\"/>
</p:tagLst>
</file>

<file path=ppt/tags/tag197.xml><?xml version="1.0" encoding="utf-8"?>
<p:tagLst xmlns:a="http://schemas.openxmlformats.org/drawingml/2006/main" xmlns:r="http://schemas.openxmlformats.org/officeDocument/2006/relationships" xmlns:p="http://schemas.openxmlformats.org/presentationml/2006/main">
  <p:tag name="ORIGINALHEIGHT" val="141.7698"/>
  <p:tag name="ORIGINALWIDTH" val="1176.914"/>
  <p:tag name="OUTPUTDPI" val="1200"/>
  <p:tag name="LATEXADDIN" val="\documentclass{article}&#10;\usepackage{amsmath}&#10;\pagestyle{empty}&#10;\begin{document}&#10;&#10;$P(Y_t|A_t,O^{(1)},O^{(2)}) =$&#10;&#10;&#10;\end{document}"/>
  <p:tag name="IGUANATEXSIZE" val="20"/>
  <p:tag name="IGUANATEXCURSOR" val="110"/>
  <p:tag name="TRANSPARENCY" val="True"/>
  <p:tag name="FILENAME" val=""/>
  <p:tag name="INPUTTYPE" val="0"/>
  <p:tag name="LATEXENGINEID" val="1"/>
  <p:tag name="TEMPFOLDER" val="c:\temp\"/>
</p:tagLst>
</file>

<file path=ppt/tags/tag198.xml><?xml version="1.0" encoding="utf-8"?>
<p:tagLst xmlns:a="http://schemas.openxmlformats.org/drawingml/2006/main" xmlns:r="http://schemas.openxmlformats.org/officeDocument/2006/relationships" xmlns:p="http://schemas.openxmlformats.org/presentationml/2006/main">
  <p:tag name="ORIGINALHEIGHT" val="96.76347"/>
  <p:tag name="ORIGINALWIDTH" val="330.0461"/>
  <p:tag name="OUTPUTDPI" val="1200"/>
  <p:tag name="LATEXADDIN" val="\documentclass{article}&#10;\usepackage{amsmath}&#10;\pagestyle{empty}&#10;\begin{document}&#10;&#10;$10'000$&#10;&#10;&#10;\end{document}"/>
  <p:tag name="IGUANATEXSIZE" val="20"/>
  <p:tag name="IGUANATEXCURSOR" val="82"/>
  <p:tag name="TRANSPARENCY" val="True"/>
  <p:tag name="FILENAME" val=""/>
  <p:tag name="INPUTTYPE" val="0"/>
  <p:tag name="LATEXENGINEID" val="1"/>
  <p:tag name="TEMPFOLDER" val="c:\temp\"/>
</p:tagLst>
</file>

<file path=ppt/tags/tag199.xml><?xml version="1.0" encoding="utf-8"?>
<p:tagLst xmlns:a="http://schemas.openxmlformats.org/drawingml/2006/main" xmlns:r="http://schemas.openxmlformats.org/officeDocument/2006/relationships" xmlns:p="http://schemas.openxmlformats.org/presentationml/2006/main">
  <p:tag name="ORIGINALHEIGHT" val="105.7647"/>
  <p:tag name="ORIGINALWIDTH" val="207.0289"/>
  <p:tag name="OUTPUTDPI" val="1200"/>
  <p:tag name="LATEXADDIN" val="\documentclass{article}&#10;\usepackage{amsmath}&#10;\pagestyle{empty}&#10;\begin{document}&#10;&#10;&#10;$10^{12}$&#10;&#10;\end{document}"/>
  <p:tag name="IGUANATEXSIZE" val="20"/>
  <p:tag name="IGUANATEXCURSOR" val="89"/>
  <p:tag name="TRANSPARENCY" val="True"/>
  <p:tag name="FILENAME" val=""/>
  <p:tag name="INPUTTYPE" val="0"/>
  <p:tag name="LATEXENGINEID" val="1"/>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ORIGINALHEIGHT" val="124.4844"/>
  <p:tag name="ORIGINALWIDTH" val="618.6727"/>
  <p:tag name="OUTPUTDPI" val="1200"/>
  <p:tag name="LATEXADDIN" val="\documentclass{article}&#10;\usepackage{amsmath}&#10;\pagestyle{empty}&#10;\usepackage{color}&#10;\begin{document}&#10;&#10;$\textcolor{blue}{P(Y_t|A_t,O)}$&#10;&#10;&#10;\end{document}"/>
  <p:tag name="IGUANATEXSIZE" val="20"/>
  <p:tag name="IGUANATEXCURSOR" val="132"/>
  <p:tag name="TRANSPARENCY" val="True"/>
  <p:tag name="FILENAME" val=""/>
  <p:tag name="INPUTTYPE" val="0"/>
  <p:tag name="LATEXENGINEID" val="0"/>
  <p:tag name="TEMPFOLDER" val="c:\temp\"/>
</p:tagLst>
</file>

<file path=ppt/tags/tag20.xml><?xml version="1.0" encoding="utf-8"?>
<p:tagLst xmlns:a="http://schemas.openxmlformats.org/drawingml/2006/main" xmlns:r="http://schemas.openxmlformats.org/officeDocument/2006/relationships" xmlns:p="http://schemas.openxmlformats.org/presentationml/2006/main">
  <p:tag name="ORIGINALHEIGHT" val="88.51236"/>
  <p:tag name="ORIGINALWIDTH" val="87.01212"/>
  <p:tag name="OUTPUTDPI" val="1200"/>
  <p:tag name="LATEXADDIN" val="\documentclass{article}&#10;\usepackage{amsmath}&#10;\pagestyle{empty}&#10;\begin{document}&#10;&#10;$A$&#10;&#10;\end{document}"/>
  <p:tag name="IGUANATEXSIZE" val="20"/>
  <p:tag name="IGUANATEXCURSOR" val="84"/>
  <p:tag name="TRANSPARENCY" val="True"/>
  <p:tag name="FILENAME" val=""/>
  <p:tag name="INPUTTYPE" val="0"/>
  <p:tag name="LATEXENGINEID" val="1"/>
  <p:tag name="TEMPFOLDER" val="c:\temp\"/>
</p:tagLst>
</file>

<file path=ppt/tags/tag200.xml><?xml version="1.0" encoding="utf-8"?>
<p:tagLst xmlns:a="http://schemas.openxmlformats.org/drawingml/2006/main" xmlns:r="http://schemas.openxmlformats.org/officeDocument/2006/relationships" xmlns:p="http://schemas.openxmlformats.org/presentationml/2006/main">
  <p:tag name="ORIGINALHEIGHT" val="106.5149"/>
  <p:tag name="ORIGINALWIDTH" val="159.7723"/>
  <p:tag name="OUTPUTDPI" val="1200"/>
  <p:tag name="LATEXADDIN" val="\documentclass{article}&#10;\usepackage{amsmath}&#10;\pagestyle{empty}&#10;\begin{document}&#10;&#10;&#10;$10^{4}$&#10;&#10;\end{document}"/>
  <p:tag name="IGUANATEXSIZE" val="20"/>
  <p:tag name="IGUANATEXCURSOR" val="88"/>
  <p:tag name="TRANSPARENCY" val="True"/>
  <p:tag name="FILENAME" val=""/>
  <p:tag name="INPUTTYPE" val="0"/>
  <p:tag name="LATEXENGINEID" val="1"/>
  <p:tag name="TEMPFOLDER" val="c:\temp\"/>
</p:tagLst>
</file>

<file path=ppt/tags/tag201.xml><?xml version="1.0" encoding="utf-8"?>
<p:tagLst xmlns:a="http://schemas.openxmlformats.org/drawingml/2006/main" xmlns:r="http://schemas.openxmlformats.org/officeDocument/2006/relationships" xmlns:p="http://schemas.openxmlformats.org/presentationml/2006/main">
  <p:tag name="ORIGINALHEIGHT" val="124.4844"/>
  <p:tag name="ORIGINALWIDTH" val="1248.594"/>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Y_{0:t}|A_t,O,u_{1:t};\textcolor{dark-green}{\boldsymbol{\Psi_{0:t}}})$&#10;&#10;\end{document}"/>
  <p:tag name="IGUANATEXSIZE" val="20"/>
  <p:tag name="IGUANATEXCURSOR" val="489"/>
  <p:tag name="TRANSPARENCY" val="True"/>
  <p:tag name="FILENAME" val=""/>
  <p:tag name="INPUTTYPE" val="0"/>
  <p:tag name="LATEXENGINEID" val="0"/>
  <p:tag name="TEMPFOLDER" val="c:\temp\"/>
</p:tagLst>
</file>

<file path=ppt/tags/tag202.xml><?xml version="1.0" encoding="utf-8"?>
<p:tagLst xmlns:a="http://schemas.openxmlformats.org/drawingml/2006/main" xmlns:r="http://schemas.openxmlformats.org/officeDocument/2006/relationships" xmlns:p="http://schemas.openxmlformats.org/presentationml/2006/main">
  <p:tag name="ORIGINALHEIGHT" val="124.4844"/>
  <p:tag name="ORIGINALWIDTH" val="683.1646"/>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dark-green}{\boldsymbol{\Psi_{0:t}}}| \leq \%N$&#10;&#10;\end{document}"/>
  <p:tag name="IGUANATEXSIZE" val="20"/>
  <p:tag name="IGUANATEXCURSOR" val="547"/>
  <p:tag name="TRANSPARENCY" val="True"/>
  <p:tag name="FILENAME" val=""/>
  <p:tag name="INPUTTYPE" val="0"/>
  <p:tag name="LATEXENGINEID" val="0"/>
  <p:tag name="TEMPFOLDER" val="c:\temp\"/>
</p:tagLst>
</file>

<file path=ppt/tags/tag21.xml><?xml version="1.0" encoding="utf-8"?>
<p:tagLst xmlns:a="http://schemas.openxmlformats.org/drawingml/2006/main" xmlns:r="http://schemas.openxmlformats.org/officeDocument/2006/relationships" xmlns:p="http://schemas.openxmlformats.org/presentationml/2006/main">
  <p:tag name="ORIGINALHEIGHT" val="56.25787"/>
  <p:tag name="ORIGINALWIDTH" val="64.50898"/>
  <p:tag name="OUTPUTDPI" val="1200"/>
  <p:tag name="LATEXADDIN" val="\documentclass{article}&#10;\usepackage{amsmath}&#10;\pagestyle{empty}&#10;\begin{document}&#10;&#10;$u$&#10;&#10;&#10;\end{document}"/>
  <p:tag name="IGUANATEXSIZE" val="20"/>
  <p:tag name="IGUANATEXCURSOR" val="84"/>
  <p:tag name="TRANSPARENCY" val="True"/>
  <p:tag name="FILENAME" val=""/>
  <p:tag name="INPUTTYPE" val="0"/>
  <p:tag name="LATEXENGINEID" val="1"/>
  <p:tag name="TEMPFOLDER" val="c:\temp\"/>
</p:tagLst>
</file>

<file path=ppt/tags/tag22.xml><?xml version="1.0" encoding="utf-8"?>
<p:tagLst xmlns:a="http://schemas.openxmlformats.org/drawingml/2006/main" xmlns:r="http://schemas.openxmlformats.org/officeDocument/2006/relationships" xmlns:p="http://schemas.openxmlformats.org/presentationml/2006/main">
  <p:tag name="ORIGINALHEIGHT" val="84.76181"/>
  <p:tag name="ORIGINALWIDTH" val="91.51276"/>
  <p:tag name="OUTPUTDPI" val="1200"/>
  <p:tag name="LATEXADDIN" val="\documentclass{article}&#10;\usepackage{amsmath}&#10;\pagestyle{empty}&#10;\begin{document}&#10;&#10;$Y$&#10;&#10;&#10;\end{document}"/>
  <p:tag name="IGUANATEXSIZE" val="20"/>
  <p:tag name="IGUANATEXCURSOR" val="83"/>
  <p:tag name="TRANSPARENCY" val="True"/>
  <p:tag name="FILENAME" val=""/>
  <p:tag name="INPUTTYPE" val="0"/>
  <p:tag name="LATEXENGINEID" val="1"/>
  <p:tag name="TEMPFOLDER" val="c:\temp\"/>
</p:tagLst>
</file>

<file path=ppt/tags/tag23.xml><?xml version="1.0" encoding="utf-8"?>
<p:tagLst xmlns:a="http://schemas.openxmlformats.org/drawingml/2006/main" xmlns:r="http://schemas.openxmlformats.org/officeDocument/2006/relationships" xmlns:p="http://schemas.openxmlformats.org/presentationml/2006/main">
  <p:tag name="ORIGINALHEIGHT" val="88.51236"/>
  <p:tag name="ORIGINALWIDTH" val="87.01212"/>
  <p:tag name="OUTPUTDPI" val="1200"/>
  <p:tag name="LATEXADDIN" val="\documentclass{article}&#10;\usepackage{amsmath}&#10;\pagestyle{empty}&#10;\begin{document}&#10;&#10;$A$&#10;&#10;\end{document}"/>
  <p:tag name="IGUANATEXSIZE" val="20"/>
  <p:tag name="IGUANATEXCURSOR" val="84"/>
  <p:tag name="TRANSPARENCY" val="True"/>
  <p:tag name="FILENAME" val=""/>
  <p:tag name="INPUTTYPE" val="0"/>
  <p:tag name="LATEXENGINEID" val="1"/>
  <p:tag name="TEMPFOLDER" val="c:\temp\"/>
</p:tagLst>
</file>

<file path=ppt/tags/tag24.xml><?xml version="1.0" encoding="utf-8"?>
<p:tagLst xmlns:a="http://schemas.openxmlformats.org/drawingml/2006/main" xmlns:r="http://schemas.openxmlformats.org/officeDocument/2006/relationships" xmlns:p="http://schemas.openxmlformats.org/presentationml/2006/main">
  <p:tag name="ORIGINALHEIGHT" val="124.5174"/>
  <p:tag name="ORIGINALWIDTH" val="846.8683"/>
  <p:tag name="OUTPUTDPI" val="1200"/>
  <p:tag name="LATEXADDIN" val="\documentclass{article}&#10;\usepackage{amsmath}&#10;\pagestyle{empty}&#10;\usepackage{color}&#10;&#10;\newcommand{\Para}{\boldsymbol{\theta}}&#10;&#10;\begin{document}&#10;&#10;$P(Y_t=\textcolor{red}{0}|A_t,O)$&#10;&#10;&#10;\end{document}"/>
  <p:tag name="IGUANATEXSIZE" val="20"/>
  <p:tag name="IGUANATEXCURSOR" val="174"/>
  <p:tag name="TRANSPARENCY" val="True"/>
  <p:tag name="FILENAME" val=""/>
  <p:tag name="INPUTTYPE" val="0"/>
  <p:tag name="LATEXENGINEID" val="1"/>
  <p:tag name="TEMPFOLDER" val="c:\temp\"/>
</p:tagLst>
</file>

<file path=ppt/tags/tag25.xml><?xml version="1.0" encoding="utf-8"?>
<p:tagLst xmlns:a="http://schemas.openxmlformats.org/drawingml/2006/main" xmlns:r="http://schemas.openxmlformats.org/officeDocument/2006/relationships" xmlns:p="http://schemas.openxmlformats.org/presentationml/2006/main">
  <p:tag name="ORIGINALHEIGHT" val="124.5174"/>
  <p:tag name="ORIGINALWIDTH" val="846.8683"/>
  <p:tag name="OUTPUTDPI" val="1200"/>
  <p:tag name="LATEXADDIN" val="\documentclass{article}&#10;\usepackage{amsmath}&#10;\pagestyle{empty}&#10;\usepackage{color}&#10;&#10;\newcommand{\Para}{\boldsymbol{\theta}}&#10;&#10;\begin{document}&#10;&#10;$P(Y_t=\textcolor{red}{1}|A_t,O)$&#10;&#10;&#10;\end{document}"/>
  <p:tag name="IGUANATEXSIZE" val="20"/>
  <p:tag name="IGUANATEXCURSOR" val="166"/>
  <p:tag name="TRANSPARENCY" val="True"/>
  <p:tag name="FILENAME" val=""/>
  <p:tag name="INPUTTYPE" val="0"/>
  <p:tag name="LATEXENGINEID" val="1"/>
  <p:tag name="TEMPFOLDER" val="c:\temp\"/>
</p:tagLst>
</file>

<file path=ppt/tags/tag26.xml><?xml version="1.0" encoding="utf-8"?>
<p:tagLst xmlns:a="http://schemas.openxmlformats.org/drawingml/2006/main" xmlns:r="http://schemas.openxmlformats.org/officeDocument/2006/relationships" xmlns:p="http://schemas.openxmlformats.org/presentationml/2006/main">
  <p:tag name="ORIGINALHEIGHT" val="124.5174"/>
  <p:tag name="ORIGINALWIDTH" val="459.814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O;\textcolor{red}{\ThO})$&#10;&#10;\end{document}"/>
  <p:tag name="IGUANATEXSIZE" val="20"/>
  <p:tag name="IGUANATEXCURSOR" val="513"/>
  <p:tag name="TRANSPARENCY" val="True"/>
  <p:tag name="FILENAME" val=""/>
  <p:tag name="INPUTTYPE" val="0"/>
  <p:tag name="LATEXENGINEID" val="1"/>
  <p:tag name="TEMPFOLDER" val="c:\temp\"/>
</p:tagLst>
</file>

<file path=ppt/tags/tag27.xml><?xml version="1.0" encoding="utf-8"?>
<p:tagLst xmlns:a="http://schemas.openxmlformats.org/drawingml/2006/main" xmlns:r="http://schemas.openxmlformats.org/officeDocument/2006/relationships" xmlns:p="http://schemas.openxmlformats.org/presentationml/2006/main">
  <p:tag name="ORIGINALHEIGHT" val="124.5174"/>
  <p:tag name="ORIGINALWIDTH" val="516.07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0;\textcolor{blue}{\ThA})$&#10;&#10;\end{document}"/>
  <p:tag name="IGUANATEXSIZE" val="20"/>
  <p:tag name="IGUANATEXCURSOR" val="494"/>
  <p:tag name="TRANSPARENCY" val="True"/>
  <p:tag name="FILENAME" val=""/>
  <p:tag name="INPUTTYPE" val="0"/>
  <p:tag name="LATEXENGINEID" val="1"/>
  <p:tag name="TEMPFOLDER" val="c:\temp\"/>
</p:tagLst>
</file>

<file path=ppt/tags/tag28.xml><?xml version="1.0" encoding="utf-8"?>
<p:tagLst xmlns:a="http://schemas.openxmlformats.org/drawingml/2006/main" xmlns:r="http://schemas.openxmlformats.org/officeDocument/2006/relationships" xmlns:p="http://schemas.openxmlformats.org/presentationml/2006/main">
  <p:tag name="ORIGINALHEIGHT" val="124.5174"/>
  <p:tag name="ORIGINALWIDTH" val="1194.167"/>
  <p:tag name="OUTPUTDPI" val="1200"/>
  <p:tag name="LATEXADDIN" val="\documentclass{article}&#10;\usepackage{amsmath}&#10;\pagestyle{empty}&#10;\usepackage{color}&#10;&#10;\newcommand{\Para}{\boldsymbol{\theta}}&#10;&#10;\begin{document}&#10;&#10;$P(A_0,O;\Para) = \textcolor{blue}{\Para_a} \times \textcolor{red}{\Para_o}$&#10;&#10;&#10;\end{document}"/>
  <p:tag name="IGUANATEXSIZE" val="20"/>
  <p:tag name="IGUANATEXCURSOR" val="217"/>
  <p:tag name="TRANSPARENCY" val="True"/>
  <p:tag name="FILENAME" val=""/>
  <p:tag name="INPUTTYPE" val="0"/>
  <p:tag name="LATEXENGINEID" val="1"/>
  <p:tag name="TEMPFOLDER" val="c:\temp\"/>
</p:tagLst>
</file>

<file path=ppt/tags/tag29.xml><?xml version="1.0" encoding="utf-8"?>
<p:tagLst xmlns:a="http://schemas.openxmlformats.org/drawingml/2006/main" xmlns:r="http://schemas.openxmlformats.org/officeDocument/2006/relationships" xmlns:p="http://schemas.openxmlformats.org/presentationml/2006/main">
  <p:tag name="ORIGINALHEIGHT" val="84.73937"/>
  <p:tag name="ORIGINALWIDTH" val="287.2141"/>
  <p:tag name="OUTPUTDPI" val="1200"/>
  <p:tag name="LATEXADDIN" val="\documentclass{article}&#10;\usepackage{amsmath}&#10;\pagestyle{empty}&#10;\begin{document}&#10;&#10;$u=1$&#10;&#10;&#10;\end{document}"/>
  <p:tag name="IGUANATEXSIZE" val="20"/>
  <p:tag name="IGUANATEXCURSOR" val="85"/>
  <p:tag name="TRANSPARENCY" val="True"/>
  <p:tag name="FILENAME" val=""/>
  <p:tag name="INPUTTYPE" val="0"/>
  <p:tag name="LATEXENGINEID" val="0"/>
  <p:tag name="TEMPFOLDER" val="c:\temp\"/>
</p:tagLst>
</file>

<file path=ppt/tags/tag3.xml><?xml version="1.0" encoding="utf-8"?>
<p:tagLst xmlns:a="http://schemas.openxmlformats.org/drawingml/2006/main" xmlns:r="http://schemas.openxmlformats.org/officeDocument/2006/relationships" xmlns:p="http://schemas.openxmlformats.org/presentationml/2006/main">
  <p:tag name="ORIGINALHEIGHT" val="124.4844"/>
  <p:tag name="ORIGINALWIDTH" val="784.402"/>
  <p:tag name="OUTPUTDPI" val="1200"/>
  <p:tag name="LATEXADDIN" val="\documentclass{article}&#10;\usepackage{amsmath}&#10;\pagestyle{empty}&#10;\usepackage{color}&#10;\begin{document}&#10;&#10;$\textcolor{red}{P(A_t|A_{t-1},u_t)}$&#10;&#10;&#10;\end{document}"/>
  <p:tag name="IGUANATEXSIZE" val="20"/>
  <p:tag name="IGUANATEXCURSOR" val="136"/>
  <p:tag name="TRANSPARENCY" val="True"/>
  <p:tag name="FILENAME" val=""/>
  <p:tag name="INPUTTYPE" val="0"/>
  <p:tag name="LATEXENGINEID" val="0"/>
  <p:tag name="TEMPFOLDER" val="c:\temp\"/>
</p:tagLst>
</file>

<file path=ppt/tags/tag30.xml><?xml version="1.0" encoding="utf-8"?>
<p:tagLst xmlns:a="http://schemas.openxmlformats.org/drawingml/2006/main" xmlns:r="http://schemas.openxmlformats.org/officeDocument/2006/relationships" xmlns:p="http://schemas.openxmlformats.org/presentationml/2006/main">
  <p:tag name="ORIGINALHEIGHT" val="86.23921"/>
  <p:tag name="ORIGINALWIDTH" val="109.4863"/>
  <p:tag name="OUTPUTDPI" val="1200"/>
  <p:tag name="LATEXADDIN" val="\documentclass{article}&#10;\usepackage{amsmath}&#10;\pagestyle{empty}&#10;\begin{document}&#10;&#10;$10$&#10;&#10;&#10;\end{document}"/>
  <p:tag name="IGUANATEXSIZE" val="20"/>
  <p:tag name="IGUANATEXCURSOR" val="83"/>
  <p:tag name="TRANSPARENCY" val="True"/>
  <p:tag name="FILENAME" val=""/>
  <p:tag name="INPUTTYPE" val="0"/>
  <p:tag name="LATEXENGINEID" val="0"/>
  <p:tag name="TEMPFOLDER" val="c:\temp\"/>
</p:tagLst>
</file>

<file path=ppt/tags/tag31.xml><?xml version="1.0" encoding="utf-8"?>
<p:tagLst xmlns:a="http://schemas.openxmlformats.org/drawingml/2006/main" xmlns:r="http://schemas.openxmlformats.org/officeDocument/2006/relationships" xmlns:p="http://schemas.openxmlformats.org/presentationml/2006/main">
  <p:tag name="ORIGINALHEIGHT" val="85.48929"/>
  <p:tag name="ORIGINALWIDTH" val="53.24331"/>
  <p:tag name="OUTPUTDPI" val="1200"/>
  <p:tag name="LATEXADDIN" val="\documentclass{article}&#10;\usepackage{amsmath}&#10;\pagestyle{empty}&#10;\begin{document}&#10;&#10;$0$&#10;&#10;&#10;\end{document}"/>
  <p:tag name="IGUANATEXSIZE" val="20"/>
  <p:tag name="IGUANATEXCURSOR" val="83"/>
  <p:tag name="TRANSPARENCY" val="True"/>
  <p:tag name="FILENAME" val=""/>
  <p:tag name="INPUTTYPE" val="0"/>
  <p:tag name="LATEXENGINEID" val="0"/>
  <p:tag name="TEMPFOLDER" val="c:\temp\"/>
</p:tagLst>
</file>

<file path=ppt/tags/tag32.xml><?xml version="1.0" encoding="utf-8"?>
<p:tagLst xmlns:a="http://schemas.openxmlformats.org/drawingml/2006/main" xmlns:r="http://schemas.openxmlformats.org/officeDocument/2006/relationships" xmlns:p="http://schemas.openxmlformats.org/presentationml/2006/main">
  <p:tag name="ORIGINALHEIGHT" val="85.48929"/>
  <p:tag name="ORIGINALWIDTH" val="53.24331"/>
  <p:tag name="OUTPUTDPI" val="1200"/>
  <p:tag name="LATEXADDIN" val="\documentclass{article}&#10;\usepackage{amsmath}&#10;\pagestyle{empty}&#10;\begin{document}&#10;&#10;$0$&#10;&#10;&#10;\end{document}"/>
  <p:tag name="IGUANATEXSIZE" val="20"/>
  <p:tag name="IGUANATEXCURSOR" val="83"/>
  <p:tag name="TRANSPARENCY" val="True"/>
  <p:tag name="FILENAME" val=""/>
  <p:tag name="INPUTTYPE" val="0"/>
  <p:tag name="LATEXENGINEID" val="0"/>
  <p:tag name="TEMPFOLDER" val="c:\temp\"/>
</p:tagLst>
</file>

<file path=ppt/tags/tag33.xml><?xml version="1.0" encoding="utf-8"?>
<p:tagLst xmlns:a="http://schemas.openxmlformats.org/drawingml/2006/main" xmlns:r="http://schemas.openxmlformats.org/officeDocument/2006/relationships" xmlns:p="http://schemas.openxmlformats.org/presentationml/2006/main">
  <p:tag name="ORIGINALHEIGHT" val="86.23921"/>
  <p:tag name="ORIGINALWIDTH" val="109.4863"/>
  <p:tag name="OUTPUTDPI" val="1200"/>
  <p:tag name="LATEXADDIN" val="\documentclass{article}&#10;\usepackage{amsmath}&#10;\pagestyle{empty}&#10;\begin{document}&#10;&#10;$10$&#10;&#10;&#10;\end{document}"/>
  <p:tag name="IGUANATEXSIZE" val="20"/>
  <p:tag name="IGUANATEXCURSOR" val="83"/>
  <p:tag name="TRANSPARENCY" val="True"/>
  <p:tag name="FILENAME" val=""/>
  <p:tag name="INPUTTYPE" val="0"/>
  <p:tag name="LATEXENGINEID" val="0"/>
  <p:tag name="TEMPFOLDER" val="c:\temp\"/>
</p:tagLst>
</file>

<file path=ppt/tags/tag34.xml><?xml version="1.0" encoding="utf-8"?>
<p:tagLst xmlns:a="http://schemas.openxmlformats.org/drawingml/2006/main" xmlns:r="http://schemas.openxmlformats.org/officeDocument/2006/relationships" xmlns:p="http://schemas.openxmlformats.org/presentationml/2006/main">
  <p:tag name="ORIGINALHEIGHT" val="86.23921"/>
  <p:tag name="ORIGINALWIDTH" val="109.4863"/>
  <p:tag name="OUTPUTDPI" val="1200"/>
  <p:tag name="LATEXADDIN" val="\documentclass{article}&#10;\usepackage{amsmath}&#10;\pagestyle{empty}&#10;\begin{document}&#10;&#10;$10$&#10;&#10;&#10;\end{document}"/>
  <p:tag name="IGUANATEXSIZE" val="20"/>
  <p:tag name="IGUANATEXCURSOR" val="83"/>
  <p:tag name="TRANSPARENCY" val="True"/>
  <p:tag name="FILENAME" val=""/>
  <p:tag name="INPUTTYPE" val="0"/>
  <p:tag name="LATEXENGINEID" val="0"/>
  <p:tag name="TEMPFOLDER" val="c:\temp\"/>
</p:tagLst>
</file>

<file path=ppt/tags/tag35.xml><?xml version="1.0" encoding="utf-8"?>
<p:tagLst xmlns:a="http://schemas.openxmlformats.org/drawingml/2006/main" xmlns:r="http://schemas.openxmlformats.org/officeDocument/2006/relationships" xmlns:p="http://schemas.openxmlformats.org/presentationml/2006/main">
  <p:tag name="ORIGINALHEIGHT" val="85.48929"/>
  <p:tag name="ORIGINALWIDTH" val="53.24331"/>
  <p:tag name="OUTPUTDPI" val="1200"/>
  <p:tag name="LATEXADDIN" val="\documentclass{article}&#10;\usepackage{amsmath}&#10;\pagestyle{empty}&#10;\begin{document}&#10;&#10;$0$&#10;&#10;&#10;\end{document}"/>
  <p:tag name="IGUANATEXSIZE" val="20"/>
  <p:tag name="IGUANATEXCURSOR" val="83"/>
  <p:tag name="TRANSPARENCY" val="True"/>
  <p:tag name="FILENAME" val=""/>
  <p:tag name="INPUTTYPE" val="0"/>
  <p:tag name="LATEXENGINEID" val="0"/>
  <p:tag name="TEMPFOLDER" val="c:\temp\"/>
</p:tagLst>
</file>

<file path=ppt/tags/tag36.xml><?xml version="1.0" encoding="utf-8"?>
<p:tagLst xmlns:a="http://schemas.openxmlformats.org/drawingml/2006/main" xmlns:r="http://schemas.openxmlformats.org/officeDocument/2006/relationships" xmlns:p="http://schemas.openxmlformats.org/presentationml/2006/main">
  <p:tag name="ORIGINALHEIGHT" val="85.48929"/>
  <p:tag name="ORIGINALWIDTH" val="53.24331"/>
  <p:tag name="OUTPUTDPI" val="1200"/>
  <p:tag name="LATEXADDIN" val="\documentclass{article}&#10;\usepackage{amsmath}&#10;\pagestyle{empty}&#10;\begin{document}&#10;&#10;$0$&#10;&#10;&#10;\end{document}"/>
  <p:tag name="IGUANATEXSIZE" val="20"/>
  <p:tag name="IGUANATEXCURSOR" val="83"/>
  <p:tag name="TRANSPARENCY" val="True"/>
  <p:tag name="FILENAME" val=""/>
  <p:tag name="INPUTTYPE" val="0"/>
  <p:tag name="LATEXENGINEID" val="0"/>
  <p:tag name="TEMPFOLDER" val="c:\temp\"/>
</p:tagLst>
</file>

<file path=ppt/tags/tag37.xml><?xml version="1.0" encoding="utf-8"?>
<p:tagLst xmlns:a="http://schemas.openxmlformats.org/drawingml/2006/main" xmlns:r="http://schemas.openxmlformats.org/officeDocument/2006/relationships" xmlns:p="http://schemas.openxmlformats.org/presentationml/2006/main">
  <p:tag name="ORIGINALHEIGHT" val="86.23921"/>
  <p:tag name="ORIGINALWIDTH" val="109.4863"/>
  <p:tag name="OUTPUTDPI" val="1200"/>
  <p:tag name="LATEXADDIN" val="\documentclass{article}&#10;\usepackage{amsmath}&#10;\pagestyle{empty}&#10;\begin{document}&#10;&#10;$10$&#10;&#10;&#10;\end{document}"/>
  <p:tag name="IGUANATEXSIZE" val="20"/>
  <p:tag name="IGUANATEXCURSOR" val="83"/>
  <p:tag name="TRANSPARENCY" val="True"/>
  <p:tag name="FILENAME" val=""/>
  <p:tag name="INPUTTYPE" val="0"/>
  <p:tag name="LATEXENGINEID" val="0"/>
  <p:tag name="TEMPFOLDER" val="c:\temp\"/>
</p:tagLst>
</file>

<file path=ppt/tags/tag38.xml><?xml version="1.0" encoding="utf-8"?>
<p:tagLst xmlns:a="http://schemas.openxmlformats.org/drawingml/2006/main" xmlns:r="http://schemas.openxmlformats.org/officeDocument/2006/relationships" xmlns:p="http://schemas.openxmlformats.org/presentationml/2006/main">
  <p:tag name="ORIGINALHEIGHT" val="90.0126"/>
  <p:tag name="ORIGINALWIDTH" val="87.01212"/>
  <p:tag name="OUTPUTDPI" val="1200"/>
  <p:tag name="LATEXADDIN" val="\documentclass{article}&#10;\usepackage{amsmath}&#10;\pagestyle{empty}&#10;\begin{document}&#10;&#10;$O$&#10;&#10;&#10;\end{document}"/>
  <p:tag name="IGUANATEXSIZE" val="20"/>
  <p:tag name="IGUANATEXCURSOR" val="83"/>
  <p:tag name="TRANSPARENCY" val="True"/>
  <p:tag name="FILENAME" val=""/>
  <p:tag name="INPUTTYPE" val="0"/>
  <p:tag name="LATEXENGINEID" val="1"/>
  <p:tag name="TEMPFOLDER" val="c:\temp\"/>
</p:tagLst>
</file>

<file path=ppt/tags/tag39.xml><?xml version="1.0" encoding="utf-8"?>
<p:tagLst xmlns:a="http://schemas.openxmlformats.org/drawingml/2006/main" xmlns:r="http://schemas.openxmlformats.org/officeDocument/2006/relationships" xmlns:p="http://schemas.openxmlformats.org/presentationml/2006/main">
  <p:tag name="ORIGINALHEIGHT" val="108.7652"/>
  <p:tag name="ORIGINALWIDTH" val="123.7672"/>
  <p:tag name="OUTPUTDPI" val="1200"/>
  <p:tag name="LATEXADDIN" val="\documentclass{article}&#10;\usepackage{amsmath}&#10;\pagestyle{empty}&#10;\begin{document}&#10;&#10;$A_t$&#10;&#10;&#10;\end{document}"/>
  <p:tag name="IGUANATEXSIZE" val="20"/>
  <p:tag name="IGUANATEXCURSOR" val="86"/>
  <p:tag name="TRANSPARENCY" val="True"/>
  <p:tag name="FILENAME" val=""/>
  <p:tag name="INPUTTYPE" val="0"/>
  <p:tag name="LATEXENGINEID" val="1"/>
  <p:tag name="TEMPFOLDER" val="c:\temp\"/>
</p:tagLst>
</file>

<file path=ppt/tags/tag4.xml><?xml version="1.0" encoding="utf-8"?>
<p:tagLst xmlns:a="http://schemas.openxmlformats.org/drawingml/2006/main" xmlns:r="http://schemas.openxmlformats.org/officeDocument/2006/relationships" xmlns:p="http://schemas.openxmlformats.org/presentationml/2006/main">
  <p:tag name="ORIGINALHEIGHT" val="124.4844"/>
  <p:tag name="ORIGINALWIDTH" val="1073.866"/>
  <p:tag name="OUTPUTDPI" val="1200"/>
  <p:tag name="LATEXADDIN" val="\documentclass{article}&#10;\usepackage{amsmath}&#10;\pagestyle{empty}&#10;\begin{document}&#10;&#10;$P(A_t,O|Y_{0:t},u_{1:t};\boldsymbol{\theta})$&#10;&#10;\end{document}"/>
  <p:tag name="IGUANATEXSIZE" val="20"/>
  <p:tag name="IGUANATEXCURSOR" val="124"/>
  <p:tag name="TRANSPARENCY" val="True"/>
  <p:tag name="FILENAME" val=""/>
  <p:tag name="INPUTTYPE" val="0"/>
  <p:tag name="LATEXENGINEID" val="0"/>
  <p:tag name="TEMPFOLDER" val="c:\temp\"/>
</p:tagLst>
</file>

<file path=ppt/tags/tag40.xml><?xml version="1.0" encoding="utf-8"?>
<p:tagLst xmlns:a="http://schemas.openxmlformats.org/drawingml/2006/main" xmlns:r="http://schemas.openxmlformats.org/officeDocument/2006/relationships" xmlns:p="http://schemas.openxmlformats.org/presentationml/2006/main">
  <p:tag name="ORIGINALHEIGHT" val="82.5115"/>
  <p:tag name="ORIGINALWIDTH" val="41.25575"/>
  <p:tag name="OUTPUTDPI" val="1200"/>
  <p:tag name="LATEXADDIN" val="\documentclass{article}&#10;\usepackage{amsmath}&#10;\pagestyle{empty}&#10;\begin{document}&#10;&#10;$1$&#10;&#10;&#10;\end{document}"/>
  <p:tag name="IGUANATEXSIZE" val="20"/>
  <p:tag name="IGUANATEXCURSOR" val="84"/>
  <p:tag name="TRANSPARENCY" val="True"/>
  <p:tag name="FILENAME" val=""/>
  <p:tag name="INPUTTYPE" val="0"/>
  <p:tag name="LATEXENGINEID" val="1"/>
  <p:tag name="TEMPFOLDER" val="c:\temp\"/>
</p:tagLst>
</file>

<file path=ppt/tags/tag41.xml><?xml version="1.0" encoding="utf-8"?>
<p:tagLst xmlns:a="http://schemas.openxmlformats.org/drawingml/2006/main" xmlns:r="http://schemas.openxmlformats.org/officeDocument/2006/relationships" xmlns:p="http://schemas.openxmlformats.org/presentationml/2006/main">
  <p:tag name="ORIGINALHEIGHT" val="85.51197"/>
  <p:tag name="ORIGINALWIDTH" val="53.2574"/>
  <p:tag name="OUTPUTDPI" val="1200"/>
  <p:tag name="LATEXADDIN" val="\documentclass{article}&#10;\usepackage{amsmath}&#10;\pagestyle{empty}&#10;\begin{document}&#10;&#10;$0$&#10;&#10;&#10;\end{document}"/>
  <p:tag name="IGUANATEXSIZE" val="20"/>
  <p:tag name="IGUANATEXCURSOR" val="83"/>
  <p:tag name="TRANSPARENCY" val="True"/>
  <p:tag name="FILENAME" val=""/>
  <p:tag name="INPUTTYPE" val="0"/>
  <p:tag name="LATEXENGINEID" val="1"/>
  <p:tag name="TEMPFOLDER" val="c:\temp\"/>
</p:tagLst>
</file>

<file path=ppt/tags/tag42.xml><?xml version="1.0" encoding="utf-8"?>
<p:tagLst xmlns:a="http://schemas.openxmlformats.org/drawingml/2006/main" xmlns:r="http://schemas.openxmlformats.org/officeDocument/2006/relationships" xmlns:p="http://schemas.openxmlformats.org/presentationml/2006/main">
  <p:tag name="ORIGINALHEIGHT" val="90.0126"/>
  <p:tag name="ORIGINALWIDTH" val="87.01212"/>
  <p:tag name="OUTPUTDPI" val="1200"/>
  <p:tag name="LATEXADDIN" val="\documentclass{article}&#10;\usepackage{amsmath}&#10;\pagestyle{empty}&#10;\begin{document}&#10;&#10;$O$&#10;&#10;&#10;\end{document}"/>
  <p:tag name="IGUANATEXSIZE" val="20"/>
  <p:tag name="IGUANATEXCURSOR" val="83"/>
  <p:tag name="TRANSPARENCY" val="True"/>
  <p:tag name="FILENAME" val=""/>
  <p:tag name="INPUTTYPE" val="0"/>
  <p:tag name="LATEXENGINEID" val="1"/>
  <p:tag name="TEMPFOLDER" val="c:\temp\"/>
</p:tagLst>
</file>

<file path=ppt/tags/tag43.xml><?xml version="1.0" encoding="utf-8"?>
<p:tagLst xmlns:a="http://schemas.openxmlformats.org/drawingml/2006/main" xmlns:r="http://schemas.openxmlformats.org/officeDocument/2006/relationships" xmlns:p="http://schemas.openxmlformats.org/presentationml/2006/main">
  <p:tag name="ORIGINALHEIGHT" val="108.7652"/>
  <p:tag name="ORIGINALWIDTH" val="123.7672"/>
  <p:tag name="OUTPUTDPI" val="1200"/>
  <p:tag name="LATEXADDIN" val="\documentclass{article}&#10;\usepackage{amsmath}&#10;\pagestyle{empty}&#10;\begin{document}&#10;&#10;$A_t$&#10;&#10;&#10;\end{document}"/>
  <p:tag name="IGUANATEXSIZE" val="20"/>
  <p:tag name="IGUANATEXCURSOR" val="86"/>
  <p:tag name="TRANSPARENCY" val="True"/>
  <p:tag name="FILENAME" val=""/>
  <p:tag name="INPUTTYPE" val="0"/>
  <p:tag name="LATEXENGINEID" val="1"/>
  <p:tag name="TEMPFOLDER" val="c:\temp\"/>
</p:tagLst>
</file>

<file path=ppt/tags/tag44.xml><?xml version="1.0" encoding="utf-8"?>
<p:tagLst xmlns:a="http://schemas.openxmlformats.org/drawingml/2006/main" xmlns:r="http://schemas.openxmlformats.org/officeDocument/2006/relationships" xmlns:p="http://schemas.openxmlformats.org/presentationml/2006/main">
  <p:tag name="ORIGINALHEIGHT" val="124.5174"/>
  <p:tag name="ORIGINALWIDTH" val="1110.155"/>
  <p:tag name="OUTPUTDPI" val="1200"/>
  <p:tag name="LATEXADDIN" val="\documentclass{article}&#10;\usepackage{amsmath}&#10;\pagestyle{empty}&#10;&#10;\newcommand{\Para}{\boldsymbol{\theta}}&#10;&#10;\begin{document}&#10;&#10;$P(A_2,O|Y_{0:2},u_{1:2};\Para)$&#10;&#10;&#10;\end{document}"/>
  <p:tag name="IGUANATEXSIZE" val="20"/>
  <p:tag name="IGUANATEXCURSOR" val="153"/>
  <p:tag name="TRANSPARENCY" val="True"/>
  <p:tag name="FILENAME" val=""/>
  <p:tag name="INPUTTYPE" val="0"/>
  <p:tag name="LATEXENGINEID" val="1"/>
  <p:tag name="TEMPFOLDER" val="c:\temp\"/>
</p:tagLst>
</file>

<file path=ppt/tags/tag45.xml><?xml version="1.0" encoding="utf-8"?>
<p:tagLst xmlns:a="http://schemas.openxmlformats.org/drawingml/2006/main" xmlns:r="http://schemas.openxmlformats.org/officeDocument/2006/relationships" xmlns:p="http://schemas.openxmlformats.org/presentationml/2006/main">
  <p:tag name="ORIGINALHEIGHT" val="124.5174"/>
  <p:tag name="ORIGINALWIDTH" val="1032.144"/>
  <p:tag name="OUTPUTDPI" val="1200"/>
  <p:tag name="LATEXADDIN" val="\documentclass{article}&#10;\usepackage{amsmath}&#10;\pagestyle{empty}&#10;&#10;\newcommand{\Para}{\boldsymbol{\theta}}&#10;&#10;&#10;\begin{document}&#10;&#10;$P(A_1,O|Y_{0:1},u_1;\Para)$&#10;&#10;&#10;\end{document}"/>
  <p:tag name="IGUANATEXSIZE" val="20"/>
  <p:tag name="IGUANATEXCURSOR" val="150"/>
  <p:tag name="TRANSPARENCY" val="True"/>
  <p:tag name="FILENAME" val=""/>
  <p:tag name="INPUTTYPE" val="0"/>
  <p:tag name="LATEXENGINEID" val="1"/>
  <p:tag name="TEMPFOLDER" val="c:\temp\"/>
</p:tagLst>
</file>

<file path=ppt/tags/tag46.xml><?xml version="1.0" encoding="utf-8"?>
<p:tagLst xmlns:a="http://schemas.openxmlformats.org/drawingml/2006/main" xmlns:r="http://schemas.openxmlformats.org/officeDocument/2006/relationships" xmlns:p="http://schemas.openxmlformats.org/presentationml/2006/main">
  <p:tag name="ORIGINALHEIGHT" val="124.5174"/>
  <p:tag name="ORIGINALWIDTH" val="954.8833"/>
  <p:tag name="OUTPUTDPI" val="1200"/>
  <p:tag name="LATEXADDIN" val="\documentclass{article}&#10;\usepackage{amsmath}&#10;\pagestyle{empty}&#10;&#10;\newcommand{\Para}{\boldsymbol{\theta}}&#10;&#10;&#10;\begin{document}&#10;&#10;$P(A_1,O|Y_0,u_1;\Para)$&#10;&#10;&#10;\end{document}"/>
  <p:tag name="IGUANATEXSIZE" val="20"/>
  <p:tag name="IGUANATEXCURSOR" val="146"/>
  <p:tag name="TRANSPARENCY" val="True"/>
  <p:tag name="FILENAME" val=""/>
  <p:tag name="INPUTTYPE" val="0"/>
  <p:tag name="LATEXENGINEID" val="1"/>
  <p:tag name="TEMPFOLDER" val="c:\temp\"/>
</p:tagLst>
</file>

<file path=ppt/tags/tag47.xml><?xml version="1.0" encoding="utf-8"?>
<p:tagLst xmlns:a="http://schemas.openxmlformats.org/drawingml/2006/main" xmlns:r="http://schemas.openxmlformats.org/officeDocument/2006/relationships" xmlns:p="http://schemas.openxmlformats.org/presentationml/2006/main">
  <p:tag name="ORIGINALHEIGHT" val="124.5174"/>
  <p:tag name="ORIGINALWIDTH" val="771.8578"/>
  <p:tag name="OUTPUTDPI" val="1200"/>
  <p:tag name="LATEXADDIN" val="\documentclass{article}&#10;\usepackage{amsmath}&#10;\pagestyle{empty}&#10;\usepackage{color}&#10;&#10;\newcommand{\Para}{\boldsymbol{\theta}}&#10;&#10;\begin{document}&#10;&#10;$P(A_0,O|Y_0;\Para)$&#10;&#10;&#10;\end{document}"/>
  <p:tag name="IGUANATEXSIZE" val="20"/>
  <p:tag name="IGUANATEXCURSOR" val="160"/>
  <p:tag name="TRANSPARENCY" val="True"/>
  <p:tag name="FILENAME" val=""/>
  <p:tag name="INPUTTYPE" val="0"/>
  <p:tag name="LATEXENGINEID" val="1"/>
  <p:tag name="TEMPFOLDER" val="c:\temp\"/>
</p:tagLst>
</file>

<file path=ppt/tags/tag48.xml><?xml version="1.0" encoding="utf-8"?>
<p:tagLst xmlns:a="http://schemas.openxmlformats.org/drawingml/2006/main" xmlns:r="http://schemas.openxmlformats.org/officeDocument/2006/relationships" xmlns:p="http://schemas.openxmlformats.org/presentationml/2006/main">
  <p:tag name="ORIGINALHEIGHT" val="124.5174"/>
  <p:tag name="ORIGINALWIDTH" val="609.085"/>
  <p:tag name="OUTPUTDPI" val="1200"/>
  <p:tag name="LATEXADDIN" val="\documentclass{article}&#10;\usepackage{amsmath}&#10;\pagestyle{empty}&#10;\usepackage{color}&#10;&#10;\newcommand{\Para}{\boldsymbol{\theta}}&#10;&#10;\begin{document}&#10;&#10;$P(A_0,O;\Para)$&#10;&#10;&#10;\end{document}"/>
  <p:tag name="IGUANATEXSIZE" val="20"/>
  <p:tag name="IGUANATEXCURSOR" val="156"/>
  <p:tag name="TRANSPARENCY" val="True"/>
  <p:tag name="FILENAME" val=""/>
  <p:tag name="INPUTTYPE" val="0"/>
  <p:tag name="LATEXENGINEID" val="1"/>
  <p:tag name="TEMPFOLDER" val="c:\temp\"/>
</p:tagLst>
</file>

<file path=ppt/tags/tag49.xml><?xml version="1.0" encoding="utf-8"?>
<p:tagLst xmlns:a="http://schemas.openxmlformats.org/drawingml/2006/main" xmlns:r="http://schemas.openxmlformats.org/officeDocument/2006/relationships" xmlns:p="http://schemas.openxmlformats.org/presentationml/2006/main">
  <p:tag name="ORIGINALHEIGHT" val="124.5174"/>
  <p:tag name="ORIGINALWIDTH" val="1074.15"/>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Y_{0:t},u_{1:t};\boldsymbol{\theta})$&#10;&#10;\end{document}"/>
  <p:tag name="IGUANATEXSIZE" val="20"/>
  <p:tag name="IGUANATEXCURSOR" val="533"/>
  <p:tag name="TRANSPARENCY" val="True"/>
  <p:tag name="FILENAME" val=""/>
  <p:tag name="INPUTTYPE" val="0"/>
  <p:tag name="LATEXENGINEID" val="1"/>
  <p:tag name="TEMPFOLDER" val="c:\temp\"/>
</p:tagLst>
</file>

<file path=ppt/tags/tag5.xml><?xml version="1.0" encoding="utf-8"?>
<p:tagLst xmlns:a="http://schemas.openxmlformats.org/drawingml/2006/main" xmlns:r="http://schemas.openxmlformats.org/officeDocument/2006/relationships" xmlns:p="http://schemas.openxmlformats.org/presentationml/2006/main">
  <p:tag name="ORIGINALHEIGHT" val="80.26118"/>
  <p:tag name="ORIGINALWIDTH" val="186.7761"/>
  <p:tag name="OUTPUTDPI" val="1200"/>
  <p:tag name="LATEXADDIN" val="\documentclass{article}&#10;\usepackage{amsmath}&#10;\pagestyle{empty}&#10;\begin{document}&#10;&#10;$y =$&#10;&#10;&#10;\end{document}"/>
  <p:tag name="IGUANATEXSIZE" val="20"/>
  <p:tag name="IGUANATEXCURSOR" val="84"/>
  <p:tag name="TRANSPARENCY" val="True"/>
  <p:tag name="FILENAME" val=""/>
  <p:tag name="INPUTTYPE" val="0"/>
  <p:tag name="LATEXENGINEID" val="1"/>
  <p:tag name="TEMPFOLDER" val="c:\temp\"/>
</p:tagLst>
</file>

<file path=ppt/tags/tag50.xml><?xml version="1.0" encoding="utf-8"?>
<p:tagLst xmlns:a="http://schemas.openxmlformats.org/drawingml/2006/main" xmlns:r="http://schemas.openxmlformats.org/officeDocument/2006/relationships" xmlns:p="http://schemas.openxmlformats.org/presentationml/2006/main">
  <p:tag name="ORIGINALHEIGHT" val="127.4841"/>
  <p:tag name="ORIGINALWIDTH" val="1231.346"/>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O;\textcolor{red}{\ThOs})\, P(A_t|u_{1:t};\textcolor{blue}{\ThAs})$&#10;&#10;\end{document}"/>
  <p:tag name="IGUANATEXSIZE" val="20"/>
  <p:tag name="IGUANATEXCURSOR" val="557"/>
  <p:tag name="TRANSPARENCY" val="True"/>
  <p:tag name="FILENAME" val=""/>
  <p:tag name="INPUTTYPE" val="0"/>
  <p:tag name="LATEXENGINEID" val="0"/>
  <p:tag name="TEMPFOLDER" val="c:\temp\"/>
</p:tagLst>
</file>

<file path=ppt/tags/tag51.xml><?xml version="1.0" encoding="utf-8"?>
<p:tagLst xmlns:a="http://schemas.openxmlformats.org/drawingml/2006/main" xmlns:r="http://schemas.openxmlformats.org/officeDocument/2006/relationships" xmlns:p="http://schemas.openxmlformats.org/presentationml/2006/main">
  <p:tag name="ORIGINALHEIGHT" val="128.2679"/>
  <p:tag name="ORIGINALWIDTH" val="1761.246"/>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Y_{0:t}|u_{1:t};\textcolor{red}{\ThOs},\textcolor{blue}{\ThAs},\textcolor{dark-green}{\boldsymbol{\Psi_{0:t}}}) =$&#10;&#10;\end{document}"/>
  <p:tag name="IGUANATEXSIZE" val="20"/>
  <p:tag name="IGUANATEXCURSOR" val="607"/>
  <p:tag name="TRANSPARENCY" val="True"/>
  <p:tag name="FILENAME" val=""/>
  <p:tag name="INPUTTYPE" val="0"/>
  <p:tag name="LATEXENGINEID" val="1"/>
  <p:tag name="TEMPFOLDER" val="c:\temp\"/>
</p:tagLst>
</file>

<file path=ppt/tags/tag52.xml><?xml version="1.0" encoding="utf-8"?>
<p:tagLst xmlns:a="http://schemas.openxmlformats.org/drawingml/2006/main" xmlns:r="http://schemas.openxmlformats.org/officeDocument/2006/relationships" xmlns:p="http://schemas.openxmlformats.org/presentationml/2006/main">
  <p:tag name="ORIGINALHEIGHT" val="124.4844"/>
  <p:tag name="ORIGINALWIDTH" val="1248.594"/>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Y_{0:t}|A_t,O,u_{1:t};\textcolor{dark-green}{\boldsymbol{\Psi_{0:t}}})$&#10;&#10;\end{document}"/>
  <p:tag name="IGUANATEXSIZE" val="20"/>
  <p:tag name="IGUANATEXCURSOR" val="489"/>
  <p:tag name="TRANSPARENCY" val="True"/>
  <p:tag name="FILENAME" val=""/>
  <p:tag name="INPUTTYPE" val="0"/>
  <p:tag name="LATEXENGINEID" val="0"/>
  <p:tag name="TEMPFOLDER" val="c:\temp\"/>
</p:tagLst>
</file>

<file path=ppt/tags/tag53.xml><?xml version="1.0" encoding="utf-8"?>
<p:tagLst xmlns:a="http://schemas.openxmlformats.org/drawingml/2006/main" xmlns:r="http://schemas.openxmlformats.org/officeDocument/2006/relationships" xmlns:p="http://schemas.openxmlformats.org/presentationml/2006/main">
  <p:tag name="ORIGINALHEIGHT" val="90.0126"/>
  <p:tag name="ORIGINALWIDTH" val="87.01212"/>
  <p:tag name="OUTPUTDPI" val="1200"/>
  <p:tag name="LATEXADDIN" val="\documentclass{article}&#10;\usepackage{amsmath}&#10;\pagestyle{empty}&#10;\begin{document}&#10;&#10;$O$&#10;&#10;&#10;\end{document}"/>
  <p:tag name="IGUANATEXSIZE" val="20"/>
  <p:tag name="IGUANATEXCURSOR" val="83"/>
  <p:tag name="TRANSPARENCY" val="True"/>
  <p:tag name="FILENAME" val=""/>
  <p:tag name="INPUTTYPE" val="0"/>
  <p:tag name="LATEXENGINEID" val="1"/>
  <p:tag name="TEMPFOLDER" val="c:\temp\"/>
</p:tagLst>
</file>

<file path=ppt/tags/tag54.xml><?xml version="1.0" encoding="utf-8"?>
<p:tagLst xmlns:a="http://schemas.openxmlformats.org/drawingml/2006/main" xmlns:r="http://schemas.openxmlformats.org/officeDocument/2006/relationships" xmlns:p="http://schemas.openxmlformats.org/presentationml/2006/main">
  <p:tag name="ORIGINALHEIGHT" val="108.7652"/>
  <p:tag name="ORIGINALWIDTH" val="123.7672"/>
  <p:tag name="OUTPUTDPI" val="1200"/>
  <p:tag name="LATEXADDIN" val="\documentclass{article}&#10;\usepackage{amsmath}&#10;\pagestyle{empty}&#10;\begin{document}&#10;&#10;$A_t$&#10;&#10;&#10;\end{document}"/>
  <p:tag name="IGUANATEXSIZE" val="20"/>
  <p:tag name="IGUANATEXCURSOR" val="86"/>
  <p:tag name="TRANSPARENCY" val="True"/>
  <p:tag name="FILENAME" val=""/>
  <p:tag name="INPUTTYPE" val="0"/>
  <p:tag name="LATEXENGINEID" val="1"/>
  <p:tag name="TEMPFOLDER" val="c:\temp\"/>
</p:tagLst>
</file>

<file path=ppt/tags/tag55.xml><?xml version="1.0" encoding="utf-8"?>
<p:tagLst xmlns:a="http://schemas.openxmlformats.org/drawingml/2006/main" xmlns:r="http://schemas.openxmlformats.org/officeDocument/2006/relationships" xmlns:p="http://schemas.openxmlformats.org/presentationml/2006/main">
  <p:tag name="ORIGINALHEIGHT" val="122.2347"/>
  <p:tag name="ORIGINALWIDTH" val="248.219"/>
  <p:tag name="OUTPUTDPI" val="1200"/>
  <p:tag name="LATEXADDIN" val="\documentclass{article}&#10;\usepackage{amsmath}&#10;\pagestyle{empty}&#10;\begin{document}&#10;&#10;$\boldsymbol{\theta}^{(i,j)}$&#10;&#10;&#10;\end{document}"/>
  <p:tag name="IGUANATEXSIZE" val="20"/>
  <p:tag name="IGUANATEXCURSOR" val="108"/>
  <p:tag name="TRANSPARENCY" val="True"/>
  <p:tag name="FILENAME" val=""/>
  <p:tag name="INPUTTYPE" val="0"/>
  <p:tag name="LATEXENGINEID" val="0"/>
  <p:tag name="TEMPFOLDER" val="c:\temp\"/>
</p:tagLst>
</file>

<file path=ppt/tags/tag56.xml><?xml version="1.0" encoding="utf-8"?>
<p:tagLst xmlns:a="http://schemas.openxmlformats.org/drawingml/2006/main" xmlns:r="http://schemas.openxmlformats.org/officeDocument/2006/relationships" xmlns:p="http://schemas.openxmlformats.org/presentationml/2006/main">
  <p:tag name="ORIGINALHEIGHT" val="107.2366"/>
  <p:tag name="ORIGINALWIDTH" val="51.74354"/>
  <p:tag name="OUTPUTDPI" val="1200"/>
  <p:tag name="LATEXADDIN" val="\documentclass{article}&#10;\usepackage{amsmath}&#10;\pagestyle{empty}&#10;\begin{document}&#10;&#10;$j$&#10;&#10;&#10;\end{document}"/>
  <p:tag name="IGUANATEXSIZE" val="20"/>
  <p:tag name="IGUANATEXCURSOR" val="83"/>
  <p:tag name="TRANSPARENCY" val="True"/>
  <p:tag name="FILENAME" val=""/>
  <p:tag name="INPUTTYPE" val="0"/>
  <p:tag name="LATEXENGINEID" val="0"/>
  <p:tag name="TEMPFOLDER" val="c:\temp\"/>
</p:tagLst>
</file>

<file path=ppt/tags/tag57.xml><?xml version="1.0" encoding="utf-8"?>
<p:tagLst xmlns:a="http://schemas.openxmlformats.org/drawingml/2006/main" xmlns:r="http://schemas.openxmlformats.org/officeDocument/2006/relationships" xmlns:p="http://schemas.openxmlformats.org/presentationml/2006/main">
  <p:tag name="ORIGINALHEIGHT" val="83.23961"/>
  <p:tag name="ORIGINALWIDTH" val="33.74575"/>
  <p:tag name="OUTPUTDPI" val="1200"/>
  <p:tag name="LATEXADDIN" val="\documentclass{article}&#10;\usepackage{amsmath}&#10;\pagestyle{empty}&#10;\begin{document}&#10;&#10;$i$&#10;&#10;&#10;\end{document}"/>
  <p:tag name="IGUANATEXSIZE" val="20"/>
  <p:tag name="IGUANATEXCURSOR" val="83"/>
  <p:tag name="TRANSPARENCY" val="True"/>
  <p:tag name="FILENAME" val=""/>
  <p:tag name="INPUTTYPE" val="0"/>
  <p:tag name="LATEXENGINEID" val="0"/>
  <p:tag name="TEMPFOLDER" val="c:\temp\"/>
</p:tagLst>
</file>

<file path=ppt/tags/tag58.xml><?xml version="1.0" encoding="utf-8"?>
<p:tagLst xmlns:a="http://schemas.openxmlformats.org/drawingml/2006/main" xmlns:r="http://schemas.openxmlformats.org/officeDocument/2006/relationships" xmlns:p="http://schemas.openxmlformats.org/presentationml/2006/main">
  <p:tag name="ORIGINALHEIGHT" val="284.2897"/>
  <p:tag name="ORIGINALWIDTH" val="1293.931"/>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rod\limits_{i=0}^{t} P(\textcolor{dark-green}{Y_i}|A_t,O,u_{i+1:t};\textcolor{dark-green}{l_i})$&#10;&#10;\end{document}"/>
  <p:tag name="IGUANATEXSIZE" val="20"/>
  <p:tag name="IGUANATEXCURSOR" val="501"/>
  <p:tag name="TRANSPARENCY" val="True"/>
  <p:tag name="FILENAME" val=""/>
  <p:tag name="INPUTTYPE" val="0"/>
  <p:tag name="LATEXENGINEID" val="1"/>
  <p:tag name="TEMPFOLDER" val="c:\temp\"/>
</p:tagLst>
</file>

<file path=ppt/tags/tag59.xml><?xml version="1.0" encoding="utf-8"?>
<p:tagLst xmlns:a="http://schemas.openxmlformats.org/drawingml/2006/main" xmlns:r="http://schemas.openxmlformats.org/officeDocument/2006/relationships" xmlns:p="http://schemas.openxmlformats.org/presentationml/2006/main">
  <p:tag name="ORIGINALHEIGHT" val="29.24638"/>
  <p:tag name="ORIGINALWIDTH" val="83.23961"/>
  <p:tag name="OUTPUTDPI" val="1200"/>
  <p:tag name="LATEXADDIN" val="\documentclass{article}&#10;\usepackage{amsmath}&#10;\pagestyle{empty}&#10;\begin{document}&#10;&#10;$=$&#10;&#10;&#10;\end{document}"/>
  <p:tag name="IGUANATEXSIZE" val="20"/>
  <p:tag name="IGUANATEXCURSOR" val="83"/>
  <p:tag name="TRANSPARENCY" val="True"/>
  <p:tag name="FILENAME" val=""/>
  <p:tag name="INPUTTYPE" val="0"/>
  <p:tag name="LATEXENGINEID" val="0"/>
  <p:tag name="TEMPFOLDER" val="c:\temp\"/>
</p:tagLst>
</file>

<file path=ppt/tags/tag6.xml><?xml version="1.0" encoding="utf-8"?>
<p:tagLst xmlns:a="http://schemas.openxmlformats.org/drawingml/2006/main" xmlns:r="http://schemas.openxmlformats.org/officeDocument/2006/relationships" xmlns:p="http://schemas.openxmlformats.org/presentationml/2006/main">
  <p:tag name="ORIGINALHEIGHT" val="372.0519"/>
  <p:tag name="ORIGINALWIDTH" val="660.0921"/>
  <p:tag name="OUTPUTDPI" val="1200"/>
  <p:tag name="LATEXADDIN" val="\documentclass{article}&#10;\usepackage{amsmath}&#10;\pagestyle{empty}&#10;\usepackage{color}&#10;&#10;\begin{document}&#10;&#10;&#10;\[\begin{cases}&#10;    \textcolor{red}{1} \quad \text{contact}\\&#10;    \textcolor{red}{0}  &#10;  \end{cases}&#10;\]&#10;&#10;&#10;\end{document}"/>
  <p:tag name="IGUANATEXSIZE" val="20"/>
  <p:tag name="IGUANATEXCURSOR" val="104"/>
  <p:tag name="TRANSPARENCY" val="True"/>
  <p:tag name="FILENAME" val=""/>
  <p:tag name="INPUTTYPE" val="0"/>
  <p:tag name="LATEXENGINEID" val="1"/>
  <p:tag name="TEMPFOLDER" val="c:\temp\"/>
</p:tagLst>
</file>

<file path=ppt/tags/tag60.xml><?xml version="1.0" encoding="utf-8"?>
<p:tagLst xmlns:a="http://schemas.openxmlformats.org/drawingml/2006/main" xmlns:r="http://schemas.openxmlformats.org/officeDocument/2006/relationships" xmlns:p="http://schemas.openxmlformats.org/presentationml/2006/main">
  <p:tag name="ORIGINALHEIGHT" val="124.5174"/>
  <p:tag name="ORIGINALWIDTH" val="1419.948"/>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Y_{0:t}|A_t,O,u_{1:t};\textcolor{dark-green}{\boldsymbol{\Psi_{0:t}}}) :=$&#10;&#10;\end{document}"/>
  <p:tag name="IGUANATEXSIZE" val="20"/>
  <p:tag name="IGUANATEXCURSOR" val="565"/>
  <p:tag name="TRANSPARENCY" val="True"/>
  <p:tag name="FILENAME" val=""/>
  <p:tag name="INPUTTYPE" val="0"/>
  <p:tag name="LATEXENGINEID" val="1"/>
  <p:tag name="TEMPFOLDER" val="c:\temp\"/>
</p:tagLst>
</file>

<file path=ppt/tags/tag61.xml><?xml version="1.0" encoding="utf-8"?>
<p:tagLst xmlns:a="http://schemas.openxmlformats.org/drawingml/2006/main" xmlns:r="http://schemas.openxmlformats.org/officeDocument/2006/relationships" xmlns:p="http://schemas.openxmlformats.org/presentationml/2006/main">
  <p:tag name="ORIGINALHEIGHT" val="284.2897"/>
  <p:tag name="ORIGINALWIDTH" val="1293.931"/>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rod\limits_{i=0}^{t} P(\textcolor{dark-green}{Y_i}|A_t,O,u_{i+1:t};\textcolor{dark-green}{l_i})$&#10;&#10;\end{document}"/>
  <p:tag name="IGUANATEXSIZE" val="20"/>
  <p:tag name="IGUANATEXCURSOR" val="501"/>
  <p:tag name="TRANSPARENCY" val="True"/>
  <p:tag name="FILENAME" val=""/>
  <p:tag name="INPUTTYPE" val="0"/>
  <p:tag name="LATEXENGINEID" val="1"/>
  <p:tag name="TEMPFOLDER" val="c:\temp\"/>
</p:tagLst>
</file>

<file path=ppt/tags/tag62.xml><?xml version="1.0" encoding="utf-8"?>
<p:tagLst xmlns:a="http://schemas.openxmlformats.org/drawingml/2006/main" xmlns:r="http://schemas.openxmlformats.org/officeDocument/2006/relationships" xmlns:p="http://schemas.openxmlformats.org/presentationml/2006/main">
  <p:tag name="ORIGINALHEIGHT" val="127.4841"/>
  <p:tag name="ORIGINALWIDTH" val="1231.346"/>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O;\textcolor{red}{\ThOs})\, P(A_t|u_{1:t};\textcolor{blue}{\ThAs})$&#10;&#10;\end{document}"/>
  <p:tag name="IGUANATEXSIZE" val="20"/>
  <p:tag name="IGUANATEXCURSOR" val="557"/>
  <p:tag name="TRANSPARENCY" val="True"/>
  <p:tag name="FILENAME" val=""/>
  <p:tag name="INPUTTYPE" val="0"/>
  <p:tag name="LATEXENGINEID" val="0"/>
  <p:tag name="TEMPFOLDER" val="c:\temp\"/>
</p:tagLst>
</file>

<file path=ppt/tags/tag63.xml><?xml version="1.0" encoding="utf-8"?>
<p:tagLst xmlns:a="http://schemas.openxmlformats.org/drawingml/2006/main" xmlns:r="http://schemas.openxmlformats.org/officeDocument/2006/relationships" xmlns:p="http://schemas.openxmlformats.org/presentationml/2006/main">
  <p:tag name="ORIGINALHEIGHT" val="128.2679"/>
  <p:tag name="ORIGINALWIDTH" val="1761.246"/>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Y_{0:t}|u_{1:t};\textcolor{red}{\ThOs},\textcolor{blue}{\ThAs},\textcolor{dark-green}{\boldsymbol{\Psi_{0:t}}}) =$&#10;&#10;\end{document}"/>
  <p:tag name="IGUANATEXSIZE" val="20"/>
  <p:tag name="IGUANATEXCURSOR" val="607"/>
  <p:tag name="TRANSPARENCY" val="True"/>
  <p:tag name="FILENAME" val=""/>
  <p:tag name="INPUTTYPE" val="0"/>
  <p:tag name="LATEXENGINEID" val="1"/>
  <p:tag name="TEMPFOLDER" val="c:\temp\"/>
</p:tagLst>
</file>

<file path=ppt/tags/tag64.xml><?xml version="1.0" encoding="utf-8"?>
<p:tagLst xmlns:a="http://schemas.openxmlformats.org/drawingml/2006/main" xmlns:r="http://schemas.openxmlformats.org/officeDocument/2006/relationships" xmlns:p="http://schemas.openxmlformats.org/presentationml/2006/main">
  <p:tag name="ORIGINALHEIGHT" val="90.0126"/>
  <p:tag name="ORIGINALWIDTH" val="87.01212"/>
  <p:tag name="OUTPUTDPI" val="1200"/>
  <p:tag name="LATEXADDIN" val="\documentclass{article}&#10;\usepackage{amsmath}&#10;\pagestyle{empty}&#10;\begin{document}&#10;&#10;$O$&#10;&#10;&#10;\end{document}"/>
  <p:tag name="IGUANATEXSIZE" val="20"/>
  <p:tag name="IGUANATEXCURSOR" val="83"/>
  <p:tag name="TRANSPARENCY" val="True"/>
  <p:tag name="FILENAME" val=""/>
  <p:tag name="INPUTTYPE" val="0"/>
  <p:tag name="LATEXENGINEID" val="1"/>
  <p:tag name="TEMPFOLDER" val="c:\temp\"/>
</p:tagLst>
</file>

<file path=ppt/tags/tag65.xml><?xml version="1.0" encoding="utf-8"?>
<p:tagLst xmlns:a="http://schemas.openxmlformats.org/drawingml/2006/main" xmlns:r="http://schemas.openxmlformats.org/officeDocument/2006/relationships" xmlns:p="http://schemas.openxmlformats.org/presentationml/2006/main">
  <p:tag name="ORIGINALHEIGHT" val="124.4844"/>
  <p:tag name="ORIGINALWIDTH" val="1248.594"/>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Y_{0:t}|A_t,O,u_{1:t};\textcolor{dark-green}{\boldsymbol{\Psi_{0:t}}})$&#10;&#10;\end{document}"/>
  <p:tag name="IGUANATEXSIZE" val="20"/>
  <p:tag name="IGUANATEXCURSOR" val="489"/>
  <p:tag name="TRANSPARENCY" val="True"/>
  <p:tag name="FILENAME" val=""/>
  <p:tag name="INPUTTYPE" val="0"/>
  <p:tag name="LATEXENGINEID" val="0"/>
  <p:tag name="TEMPFOLDER" val="c:\temp\"/>
</p:tagLst>
</file>

<file path=ppt/tags/tag66.xml><?xml version="1.0" encoding="utf-8"?>
<p:tagLst xmlns:a="http://schemas.openxmlformats.org/drawingml/2006/main" xmlns:r="http://schemas.openxmlformats.org/officeDocument/2006/relationships" xmlns:p="http://schemas.openxmlformats.org/presentationml/2006/main">
  <p:tag name="ORIGINALHEIGHT" val="108.7652"/>
  <p:tag name="ORIGINALWIDTH" val="123.7672"/>
  <p:tag name="OUTPUTDPI" val="1200"/>
  <p:tag name="LATEXADDIN" val="\documentclass{article}&#10;\usepackage{amsmath}&#10;\pagestyle{empty}&#10;\begin{document}&#10;&#10;$A_t$&#10;&#10;&#10;\end{document}"/>
  <p:tag name="IGUANATEXSIZE" val="20"/>
  <p:tag name="IGUANATEXCURSOR" val="86"/>
  <p:tag name="TRANSPARENCY" val="True"/>
  <p:tag name="FILENAME" val=""/>
  <p:tag name="INPUTTYPE" val="0"/>
  <p:tag name="LATEXENGINEID" val="1"/>
  <p:tag name="TEMPFOLDER" val="c:\temp\"/>
</p:tagLst>
</file>

<file path=ppt/tags/tag67.xml><?xml version="1.0" encoding="utf-8"?>
<p:tagLst xmlns:a="http://schemas.openxmlformats.org/drawingml/2006/main" xmlns:r="http://schemas.openxmlformats.org/officeDocument/2006/relationships" xmlns:p="http://schemas.openxmlformats.org/presentationml/2006/main">
  <p:tag name="ORIGINALHEIGHT" val="124.5174"/>
  <p:tag name="ORIGINALWIDTH" val="1074.15"/>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Y_{0:t},u_{1:t};\boldsymbol{\theta})$&#10;&#10;\end{document}"/>
  <p:tag name="IGUANATEXSIZE" val="20"/>
  <p:tag name="IGUANATEXCURSOR" val="533"/>
  <p:tag name="TRANSPARENCY" val="True"/>
  <p:tag name="FILENAME" val=""/>
  <p:tag name="INPUTTYPE" val="0"/>
  <p:tag name="LATEXENGINEID" val="1"/>
  <p:tag name="TEMPFOLDER" val="c:\temp\"/>
</p:tagLst>
</file>

<file path=ppt/tags/tag68.xml><?xml version="1.0" encoding="utf-8"?>
<p:tagLst xmlns:a="http://schemas.openxmlformats.org/drawingml/2006/main" xmlns:r="http://schemas.openxmlformats.org/officeDocument/2006/relationships" xmlns:p="http://schemas.openxmlformats.org/presentationml/2006/main">
  <p:tag name="ORIGINALHEIGHT" val="90.0126"/>
  <p:tag name="ORIGINALWIDTH" val="87.01212"/>
  <p:tag name="OUTPUTDPI" val="1200"/>
  <p:tag name="LATEXADDIN" val="\documentclass{article}&#10;\usepackage{amsmath}&#10;\pagestyle{empty}&#10;\begin{document}&#10;&#10;$O$&#10;&#10;&#10;\end{document}"/>
  <p:tag name="IGUANATEXSIZE" val="20"/>
  <p:tag name="IGUANATEXCURSOR" val="83"/>
  <p:tag name="TRANSPARENCY" val="True"/>
  <p:tag name="FILENAME" val=""/>
  <p:tag name="INPUTTYPE" val="0"/>
  <p:tag name="LATEXENGINEID" val="1"/>
  <p:tag name="TEMPFOLDER" val="c:\temp\"/>
</p:tagLst>
</file>

<file path=ppt/tags/tag69.xml><?xml version="1.0" encoding="utf-8"?>
<p:tagLst xmlns:a="http://schemas.openxmlformats.org/drawingml/2006/main" xmlns:r="http://schemas.openxmlformats.org/officeDocument/2006/relationships" xmlns:p="http://schemas.openxmlformats.org/presentationml/2006/main">
  <p:tag name="ORIGINALHEIGHT" val="108.7652"/>
  <p:tag name="ORIGINALWIDTH" val="123.7672"/>
  <p:tag name="OUTPUTDPI" val="1200"/>
  <p:tag name="LATEXADDIN" val="\documentclass{article}&#10;\usepackage{amsmath}&#10;\pagestyle{empty}&#10;\begin{document}&#10;&#10;$A_t$&#10;&#10;&#10;\end{document}"/>
  <p:tag name="IGUANATEXSIZE" val="20"/>
  <p:tag name="IGUANATEXCURSOR" val="86"/>
  <p:tag name="TRANSPARENCY" val="True"/>
  <p:tag name="FILENAME" val=""/>
  <p:tag name="INPUTTYPE" val="0"/>
  <p:tag name="LATEXENGINEID" val="1"/>
  <p:tag name="TEMPFOLDER" val="c:\temp\"/>
</p:tagLst>
</file>

<file path=ppt/tags/tag7.xml><?xml version="1.0" encoding="utf-8"?>
<p:tagLst xmlns:a="http://schemas.openxmlformats.org/drawingml/2006/main" xmlns:r="http://schemas.openxmlformats.org/officeDocument/2006/relationships" xmlns:p="http://schemas.openxmlformats.org/presentationml/2006/main">
  <p:tag name="ORIGINALHEIGHT" val="84.76181"/>
  <p:tag name="ORIGINALWIDTH" val="91.51276"/>
  <p:tag name="OUTPUTDPI" val="1200"/>
  <p:tag name="LATEXADDIN" val="\documentclass{article}&#10;\usepackage{amsmath}&#10;\pagestyle{empty}&#10;\begin{document}&#10;&#10;$Y$&#10;&#10;&#10;\end{document}"/>
  <p:tag name="IGUANATEXSIZE" val="20"/>
  <p:tag name="IGUANATEXCURSOR" val="83"/>
  <p:tag name="TRANSPARENCY" val="True"/>
  <p:tag name="FILENAME" val=""/>
  <p:tag name="INPUTTYPE" val="0"/>
  <p:tag name="LATEXENGINEID" val="1"/>
  <p:tag name="TEMPFOLDER" val="c:\temp\"/>
</p:tagLst>
</file>

<file path=ppt/tags/tag70.xml><?xml version="1.0" encoding="utf-8"?>
<p:tagLst xmlns:a="http://schemas.openxmlformats.org/drawingml/2006/main" xmlns:r="http://schemas.openxmlformats.org/officeDocument/2006/relationships" xmlns:p="http://schemas.openxmlformats.org/presentationml/2006/main">
  <p:tag name="ORIGINALHEIGHT" val="122.2347"/>
  <p:tag name="ORIGINALWIDTH" val="248.219"/>
  <p:tag name="OUTPUTDPI" val="1200"/>
  <p:tag name="LATEXADDIN" val="\documentclass{article}&#10;\usepackage{amsmath}&#10;\pagestyle{empty}&#10;\begin{document}&#10;&#10;$\boldsymbol{\theta}^{(i,j)}$&#10;&#10;&#10;\end{document}"/>
  <p:tag name="IGUANATEXSIZE" val="20"/>
  <p:tag name="IGUANATEXCURSOR" val="108"/>
  <p:tag name="TRANSPARENCY" val="True"/>
  <p:tag name="FILENAME" val=""/>
  <p:tag name="INPUTTYPE" val="0"/>
  <p:tag name="LATEXENGINEID" val="0"/>
  <p:tag name="TEMPFOLDER" val="c:\temp\"/>
</p:tagLst>
</file>

<file path=ppt/tags/tag71.xml><?xml version="1.0" encoding="utf-8"?>
<p:tagLst xmlns:a="http://schemas.openxmlformats.org/drawingml/2006/main" xmlns:r="http://schemas.openxmlformats.org/officeDocument/2006/relationships" xmlns:p="http://schemas.openxmlformats.org/presentationml/2006/main">
  <p:tag name="ORIGINALHEIGHT" val="107.2366"/>
  <p:tag name="ORIGINALWIDTH" val="51.74354"/>
  <p:tag name="OUTPUTDPI" val="1200"/>
  <p:tag name="LATEXADDIN" val="\documentclass{article}&#10;\usepackage{amsmath}&#10;\pagestyle{empty}&#10;\begin{document}&#10;&#10;$j$&#10;&#10;&#10;\end{document}"/>
  <p:tag name="IGUANATEXSIZE" val="20"/>
  <p:tag name="IGUANATEXCURSOR" val="83"/>
  <p:tag name="TRANSPARENCY" val="True"/>
  <p:tag name="FILENAME" val=""/>
  <p:tag name="INPUTTYPE" val="0"/>
  <p:tag name="LATEXENGINEID" val="0"/>
  <p:tag name="TEMPFOLDER" val="c:\temp\"/>
</p:tagLst>
</file>

<file path=ppt/tags/tag72.xml><?xml version="1.0" encoding="utf-8"?>
<p:tagLst xmlns:a="http://schemas.openxmlformats.org/drawingml/2006/main" xmlns:r="http://schemas.openxmlformats.org/officeDocument/2006/relationships" xmlns:p="http://schemas.openxmlformats.org/presentationml/2006/main">
  <p:tag name="ORIGINALHEIGHT" val="83.23961"/>
  <p:tag name="ORIGINALWIDTH" val="33.74575"/>
  <p:tag name="OUTPUTDPI" val="1200"/>
  <p:tag name="LATEXADDIN" val="\documentclass{article}&#10;\usepackage{amsmath}&#10;\pagestyle{empty}&#10;\begin{document}&#10;&#10;$i$&#10;&#10;&#10;\end{document}"/>
  <p:tag name="IGUANATEXSIZE" val="20"/>
  <p:tag name="IGUANATEXCURSOR" val="83"/>
  <p:tag name="TRANSPARENCY" val="True"/>
  <p:tag name="FILENAME" val=""/>
  <p:tag name="INPUTTYPE" val="0"/>
  <p:tag name="LATEXENGINEID" val="0"/>
  <p:tag name="TEMPFOLDER" val="c:\temp\"/>
</p:tagLst>
</file>

<file path=ppt/tags/tag73.xml><?xml version="1.0" encoding="utf-8"?>
<p:tagLst xmlns:a="http://schemas.openxmlformats.org/drawingml/2006/main" xmlns:r="http://schemas.openxmlformats.org/officeDocument/2006/relationships" xmlns:p="http://schemas.openxmlformats.org/presentationml/2006/main">
  <p:tag name="ORIGINALHEIGHT" val="29.2541"/>
  <p:tag name="ORIGINALWIDTH" val="84.01173"/>
  <p:tag name="OUTPUTDPI" val="1200"/>
  <p:tag name="LATEXADDIN" val="\documentclass{article}&#10;\usepackage{amsmath}&#10;\pagestyle{empty}&#10;\begin{document}&#10;&#10;$=$&#10;&#10;&#10;\end{document}"/>
  <p:tag name="IGUANATEXSIZE" val="20"/>
  <p:tag name="IGUANATEXCURSOR" val="83"/>
  <p:tag name="TRANSPARENCY" val="True"/>
  <p:tag name="FILENAME" val=""/>
  <p:tag name="INPUTTYPE" val="0"/>
  <p:tag name="LATEXENGINEID" val="1"/>
  <p:tag name="TEMPFOLDER" val="c:\temp\"/>
</p:tagLst>
</file>

<file path=ppt/tags/tag74.xml><?xml version="1.0" encoding="utf-8"?>
<p:tagLst xmlns:a="http://schemas.openxmlformats.org/drawingml/2006/main" xmlns:r="http://schemas.openxmlformats.org/officeDocument/2006/relationships" xmlns:p="http://schemas.openxmlformats.org/presentationml/2006/main">
  <p:tag name="ORIGINALHEIGHT" val="124.5174"/>
  <p:tag name="ORIGINALWIDTH" val="1019.39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textcolor{dark-green}{Y_0}|A_0,O;\textcolor{dark-green}{l_0 = 0})$&#10;&#10;\end{document}"/>
  <p:tag name="IGUANATEXSIZE" val="20"/>
  <p:tag name="IGUANATEXCURSOR" val="518"/>
  <p:tag name="TRANSPARENCY" val="True"/>
  <p:tag name="FILENAME" val=""/>
  <p:tag name="INPUTTYPE" val="0"/>
  <p:tag name="LATEXENGINEID" val="1"/>
  <p:tag name="TEMPFOLDER" val="c:\temp\"/>
</p:tagLst>
</file>

<file path=ppt/tags/tag75.xml><?xml version="1.0" encoding="utf-8"?>
<p:tagLst xmlns:a="http://schemas.openxmlformats.org/drawingml/2006/main" xmlns:r="http://schemas.openxmlformats.org/officeDocument/2006/relationships" xmlns:p="http://schemas.openxmlformats.org/presentationml/2006/main">
  <p:tag name="ORIGINALHEIGHT" val="124.5174"/>
  <p:tag name="ORIGINALWIDTH" val="1202.418"/>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textcolor{dark-green}{Y_0}|A_1,O,u_1;\textcolor{dark-green}{l_0 = 1})$&#10;&#10;\end{document}"/>
  <p:tag name="IGUANATEXSIZE" val="20"/>
  <p:tag name="IGUANATEXCURSOR" val="528"/>
  <p:tag name="TRANSPARENCY" val="True"/>
  <p:tag name="FILENAME" val=""/>
  <p:tag name="INPUTTYPE" val="0"/>
  <p:tag name="LATEXENGINEID" val="1"/>
  <p:tag name="TEMPFOLDER" val="c:\temp\"/>
</p:tagLst>
</file>

<file path=ppt/tags/tag76.xml><?xml version="1.0" encoding="utf-8"?>
<p:tagLst xmlns:a="http://schemas.openxmlformats.org/drawingml/2006/main" xmlns:r="http://schemas.openxmlformats.org/officeDocument/2006/relationships" xmlns:p="http://schemas.openxmlformats.org/presentationml/2006/main">
  <p:tag name="ORIGINALHEIGHT" val="124.5174"/>
  <p:tag name="ORIGINALWIDTH" val="1279.679"/>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textcolor{dark-green}{Y_0}|A_2,O,u_{1:2};\textcolor{dark-green}{l_0 = 2})$&#10;&#10;\end{document}"/>
  <p:tag name="IGUANATEXSIZE" val="20"/>
  <p:tag name="IGUANATEXCURSOR" val="531"/>
  <p:tag name="TRANSPARENCY" val="True"/>
  <p:tag name="FILENAME" val=""/>
  <p:tag name="INPUTTYPE" val="0"/>
  <p:tag name="LATEXENGINEID" val="1"/>
  <p:tag name="TEMPFOLDER" val="c:\temp\"/>
</p:tagLst>
</file>

<file path=ppt/tags/tag77.xml><?xml version="1.0" encoding="utf-8"?>
<p:tagLst xmlns:a="http://schemas.openxmlformats.org/drawingml/2006/main" xmlns:r="http://schemas.openxmlformats.org/officeDocument/2006/relationships" xmlns:p="http://schemas.openxmlformats.org/presentationml/2006/main">
  <p:tag name="ORIGINALHEIGHT" val="124.5174"/>
  <p:tag name="ORIGINALWIDTH" val="1019.39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textcolor{dark-green}{Y_1}|A_1,O;\textcolor{dark-green}{l_1 = 0})$&#10;&#10;\end{document}"/>
  <p:tag name="IGUANATEXSIZE" val="20"/>
  <p:tag name="IGUANATEXCURSOR" val="555"/>
  <p:tag name="TRANSPARENCY" val="True"/>
  <p:tag name="FILENAME" val=""/>
  <p:tag name="INPUTTYPE" val="0"/>
  <p:tag name="LATEXENGINEID" val="1"/>
  <p:tag name="TEMPFOLDER" val="c:\temp\"/>
</p:tagLst>
</file>

<file path=ppt/tags/tag78.xml><?xml version="1.0" encoding="utf-8"?>
<p:tagLst xmlns:a="http://schemas.openxmlformats.org/drawingml/2006/main" xmlns:r="http://schemas.openxmlformats.org/officeDocument/2006/relationships" xmlns:p="http://schemas.openxmlformats.org/presentationml/2006/main">
  <p:tag name="ORIGINALHEIGHT" val="124.5174"/>
  <p:tag name="ORIGINALWIDTH" val="1202.418"/>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textcolor{dark-green}{Y_1}|A_2,O,u_2;\textcolor{dark-green}{l_1 = 1})$&#10;&#10;\end{document}"/>
  <p:tag name="IGUANATEXSIZE" val="20"/>
  <p:tag name="IGUANATEXCURSOR" val="528"/>
  <p:tag name="TRANSPARENCY" val="True"/>
  <p:tag name="FILENAME" val=""/>
  <p:tag name="INPUTTYPE" val="0"/>
  <p:tag name="LATEXENGINEID" val="1"/>
  <p:tag name="TEMPFOLDER" val="c:\temp\"/>
</p:tagLst>
</file>

<file path=ppt/tags/tag79.xml><?xml version="1.0" encoding="utf-8"?>
<p:tagLst xmlns:a="http://schemas.openxmlformats.org/drawingml/2006/main" xmlns:r="http://schemas.openxmlformats.org/officeDocument/2006/relationships" xmlns:p="http://schemas.openxmlformats.org/presentationml/2006/main">
  <p:tag name="ORIGINALHEIGHT" val="124.5174"/>
  <p:tag name="ORIGINALWIDTH" val="1019.392"/>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textcolor{dark-green}{Y_2}|A_2,O;\textcolor{dark-green}{l_2 = 0})$&#10;&#10;\end{document}"/>
  <p:tag name="IGUANATEXSIZE" val="20"/>
  <p:tag name="IGUANATEXCURSOR" val="555"/>
  <p:tag name="TRANSPARENCY" val="True"/>
  <p:tag name="FILENAME" val=""/>
  <p:tag name="INPUTTYPE" val="0"/>
  <p:tag name="LATEXENGINEID" val="1"/>
  <p:tag name="TEMPFOLDER" val="c:\temp\"/>
</p:tagLst>
</file>

<file path=ppt/tags/tag8.xml><?xml version="1.0" encoding="utf-8"?>
<p:tagLst xmlns:a="http://schemas.openxmlformats.org/drawingml/2006/main" xmlns:r="http://schemas.openxmlformats.org/officeDocument/2006/relationships" xmlns:p="http://schemas.openxmlformats.org/presentationml/2006/main">
  <p:tag name="ORIGINALHEIGHT" val="88.51236"/>
  <p:tag name="ORIGINALWIDTH" val="87.01212"/>
  <p:tag name="OUTPUTDPI" val="1200"/>
  <p:tag name="LATEXADDIN" val="\documentclass{article}&#10;\usepackage{amsmath}&#10;\pagestyle{empty}&#10;\begin{document}&#10;&#10;$A$&#10;&#10;\end{document}"/>
  <p:tag name="IGUANATEXSIZE" val="20"/>
  <p:tag name="IGUANATEXCURSOR" val="84"/>
  <p:tag name="TRANSPARENCY" val="True"/>
  <p:tag name="FILENAME" val=""/>
  <p:tag name="INPUTTYPE" val="0"/>
  <p:tag name="LATEXENGINEID" val="1"/>
  <p:tag name="TEMPFOLDER" val="c:\temp\"/>
</p:tagLst>
</file>

<file path=ppt/tags/tag80.xml><?xml version="1.0" encoding="utf-8"?>
<p:tagLst xmlns:a="http://schemas.openxmlformats.org/drawingml/2006/main" xmlns:r="http://schemas.openxmlformats.org/officeDocument/2006/relationships" xmlns:p="http://schemas.openxmlformats.org/presentationml/2006/main">
  <p:tag name="ORIGINALHEIGHT" val="29.24638"/>
  <p:tag name="ORIGINALWIDTH" val="83.23961"/>
  <p:tag name="OUTPUTDPI" val="1200"/>
  <p:tag name="LATEXADDIN" val="\documentclass{article}&#10;\usepackage{amsmath}&#10;\pagestyle{empty}&#10;\begin{document}&#10;&#10;$=$&#10;&#10;&#10;\end{document}"/>
  <p:tag name="IGUANATEXSIZE" val="20"/>
  <p:tag name="IGUANATEXCURSOR" val="83"/>
  <p:tag name="TRANSPARENCY" val="True"/>
  <p:tag name="FILENAME" val=""/>
  <p:tag name="INPUTTYPE" val="0"/>
  <p:tag name="LATEXENGINEID" val="0"/>
  <p:tag name="TEMPFOLDER" val="c:\temp\"/>
</p:tagLst>
</file>

<file path=ppt/tags/tag81.xml><?xml version="1.0" encoding="utf-8"?>
<p:tagLst xmlns:a="http://schemas.openxmlformats.org/drawingml/2006/main" xmlns:r="http://schemas.openxmlformats.org/officeDocument/2006/relationships" xmlns:p="http://schemas.openxmlformats.org/presentationml/2006/main">
  <p:tag name="ORIGINALHEIGHT" val="124.4844"/>
  <p:tag name="ORIGINALWIDTH" val="1099.363"/>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textcolor{dark-green}{\boldsymbol{\Psi_{0:t}}} = \textcolor{dark-green}{ \{ (Y_i,l_i)\}_{i=0:t}}$&#10;&#10;\end{document}"/>
  <p:tag name="IGUANATEXSIZE" val="20"/>
  <p:tag name="IGUANATEXCURSOR" val="567"/>
  <p:tag name="TRANSPARENCY" val="True"/>
  <p:tag name="FILENAME" val=""/>
  <p:tag name="INPUTTYPE" val="0"/>
  <p:tag name="LATEXENGINEID" val="0"/>
  <p:tag name="TEMPFOLDER" val="c:\temp\"/>
</p:tagLst>
</file>

<file path=ppt/tags/tag82.xml><?xml version="1.0" encoding="utf-8"?>
<p:tagLst xmlns:a="http://schemas.openxmlformats.org/drawingml/2006/main" xmlns:r="http://schemas.openxmlformats.org/officeDocument/2006/relationships" xmlns:p="http://schemas.openxmlformats.org/presentationml/2006/main">
  <p:tag name="ORIGINALHEIGHT" val="84.73937"/>
  <p:tag name="ORIGINALWIDTH" val="287.2141"/>
  <p:tag name="OUTPUTDPI" val="1200"/>
  <p:tag name="LATEXADDIN" val="\documentclass{article}&#10;\usepackage{amsmath}&#10;\pagestyle{empty}&#10;\begin{document}&#10;&#10;$u=1$&#10;&#10;&#10;\end{document}"/>
  <p:tag name="IGUANATEXSIZE" val="20"/>
  <p:tag name="IGUANATEXCURSOR" val="85"/>
  <p:tag name="TRANSPARENCY" val="True"/>
  <p:tag name="FILENAME" val=""/>
  <p:tag name="INPUTTYPE" val="0"/>
  <p:tag name="LATEXENGINEID" val="0"/>
  <p:tag name="TEMPFOLDER" val="c:\temp\"/>
</p:tagLst>
</file>

<file path=ppt/tags/tag83.xml><?xml version="1.0" encoding="utf-8"?>
<p:tagLst xmlns:a="http://schemas.openxmlformats.org/drawingml/2006/main" xmlns:r="http://schemas.openxmlformats.org/officeDocument/2006/relationships" xmlns:p="http://schemas.openxmlformats.org/presentationml/2006/main">
  <p:tag name="ORIGINALHEIGHT" val="82.5115"/>
  <p:tag name="ORIGINALWIDTH" val="41.25575"/>
  <p:tag name="OUTPUTDPI" val="1200"/>
  <p:tag name="LATEXADDIN" val="\documentclass{article}&#10;\usepackage{amsmath}&#10;\pagestyle{empty}&#10;\begin{document}&#10;&#10;$1$&#10;&#10;&#10;\end{document}"/>
  <p:tag name="IGUANATEXSIZE" val="20"/>
  <p:tag name="IGUANATEXCURSOR" val="84"/>
  <p:tag name="TRANSPARENCY" val="True"/>
  <p:tag name="FILENAME" val=""/>
  <p:tag name="INPUTTYPE" val="0"/>
  <p:tag name="LATEXENGINEID" val="1"/>
  <p:tag name="TEMPFOLDER" val="c:\temp\"/>
</p:tagLst>
</file>

<file path=ppt/tags/tag84.xml><?xml version="1.0" encoding="utf-8"?>
<p:tagLst xmlns:a="http://schemas.openxmlformats.org/drawingml/2006/main" xmlns:r="http://schemas.openxmlformats.org/officeDocument/2006/relationships" xmlns:p="http://schemas.openxmlformats.org/presentationml/2006/main">
  <p:tag name="ORIGINALHEIGHT" val="85.51197"/>
  <p:tag name="ORIGINALWIDTH" val="53.2574"/>
  <p:tag name="OUTPUTDPI" val="1200"/>
  <p:tag name="LATEXADDIN" val="\documentclass{article}&#10;\usepackage{amsmath}&#10;\pagestyle{empty}&#10;\begin{document}&#10;&#10;$0$&#10;&#10;&#10;\end{document}"/>
  <p:tag name="IGUANATEXSIZE" val="20"/>
  <p:tag name="IGUANATEXCURSOR" val="83"/>
  <p:tag name="TRANSPARENCY" val="True"/>
  <p:tag name="FILENAME" val=""/>
  <p:tag name="INPUTTYPE" val="0"/>
  <p:tag name="LATEXENGINEID" val="1"/>
  <p:tag name="TEMPFOLDER" val="c:\temp\"/>
</p:tagLst>
</file>

<file path=ppt/tags/tag85.xml><?xml version="1.0" encoding="utf-8"?>
<p:tagLst xmlns:a="http://schemas.openxmlformats.org/drawingml/2006/main" xmlns:r="http://schemas.openxmlformats.org/officeDocument/2006/relationships" xmlns:p="http://schemas.openxmlformats.org/presentationml/2006/main">
  <p:tag name="ORIGINALHEIGHT" val="124.5174"/>
  <p:tag name="ORIGINALWIDTH" val="1419.948"/>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Y_{0:t}|A_t,O,u_{1:t};\textcolor{dark-green}{\boldsymbol{\Psi_{0:t}}}) :=$&#10;&#10;\end{document}"/>
  <p:tag name="IGUANATEXSIZE" val="20"/>
  <p:tag name="IGUANATEXCURSOR" val="565"/>
  <p:tag name="TRANSPARENCY" val="True"/>
  <p:tag name="FILENAME" val=""/>
  <p:tag name="INPUTTYPE" val="0"/>
  <p:tag name="LATEXENGINEID" val="1"/>
  <p:tag name="TEMPFOLDER" val="c:\temp\"/>
</p:tagLst>
</file>

<file path=ppt/tags/tag86.xml><?xml version="1.0" encoding="utf-8"?>
<p:tagLst xmlns:a="http://schemas.openxmlformats.org/drawingml/2006/main" xmlns:r="http://schemas.openxmlformats.org/officeDocument/2006/relationships" xmlns:p="http://schemas.openxmlformats.org/presentationml/2006/main">
  <p:tag name="ORIGINALHEIGHT" val="284.2897"/>
  <p:tag name="ORIGINALWIDTH" val="1293.931"/>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rod\limits_{i=0}^{t} P(\textcolor{dark-green}{Y_i}|A_t,O,u_{i+1:t};\textcolor{dark-green}{l_i})$&#10;&#10;\end{document}"/>
  <p:tag name="IGUANATEXSIZE" val="20"/>
  <p:tag name="IGUANATEXCURSOR" val="501"/>
  <p:tag name="TRANSPARENCY" val="True"/>
  <p:tag name="FILENAME" val=""/>
  <p:tag name="INPUTTYPE" val="0"/>
  <p:tag name="LATEXENGINEID" val="1"/>
  <p:tag name="TEMPFOLDER" val="c:\temp\"/>
</p:tagLst>
</file>

<file path=ppt/tags/tag87.xml><?xml version="1.0" encoding="utf-8"?>
<p:tagLst xmlns:a="http://schemas.openxmlformats.org/drawingml/2006/main" xmlns:r="http://schemas.openxmlformats.org/officeDocument/2006/relationships" xmlns:p="http://schemas.openxmlformats.org/presentationml/2006/main">
  <p:tag name="ORIGINALHEIGHT" val="124.5174"/>
  <p:tag name="ORIGINALWIDTH" val="981.137"/>
  <p:tag name="OUTPUTDPI" val="1200"/>
  <p:tag name="LATEXADDIN" val="\documentclass{article}&#10;\usepackage{amsmath}&#10;\pagestyle{empty}&#10;\begin{document}&#10;&#10;$P(A_2,O,Y_{0:2}|u_{1:2})$&#10;&#10;&#10;\end{document}"/>
  <p:tag name="IGUANATEXSIZE" val="20"/>
  <p:tag name="IGUANATEXCURSOR" val="98"/>
  <p:tag name="TRANSPARENCY" val="True"/>
  <p:tag name="FILENAME" val=""/>
  <p:tag name="INPUTTYPE" val="0"/>
  <p:tag name="LATEXENGINEID" val="1"/>
  <p:tag name="TEMPFOLDER" val="c:\temp\"/>
</p:tagLst>
</file>

<file path=ppt/tags/tag88.xml><?xml version="1.0" encoding="utf-8"?>
<p:tagLst xmlns:a="http://schemas.openxmlformats.org/drawingml/2006/main" xmlns:r="http://schemas.openxmlformats.org/officeDocument/2006/relationships" xmlns:p="http://schemas.openxmlformats.org/presentationml/2006/main">
  <p:tag name="ORIGINALHEIGHT" val="218.2805"/>
  <p:tag name="ORIGINALWIDTH" val="2031.284"/>
  <p:tag name="OUTPUTDPI" val="1200"/>
  <p:tag name="LATEXADDIN" val="\documentclass{article}&#10;\usepackage{amsmath}&#10;\pagestyle{empty}&#10;\begin{document}&#10;&#10;$P(Y_{0:t}|u_{1:t}) = \sum\limits_{A_t}\sum\limits_{O} P(A_t,O,Y_{0:t}|u_{1:t})$&#10;&#10;&#10;\end{document}"/>
  <p:tag name="IGUANATEXSIZE" val="20"/>
  <p:tag name="IGUANATEXCURSOR" val="158"/>
  <p:tag name="TRANSPARENCY" val="True"/>
  <p:tag name="FILENAME" val=""/>
  <p:tag name="INPUTTYPE" val="0"/>
  <p:tag name="LATEXENGINEID" val="1"/>
  <p:tag name="TEMPFOLDER" val="c:\temp\"/>
</p:tagLst>
</file>

<file path=ppt/tags/tag89.xml><?xml version="1.0" encoding="utf-8"?>
<p:tagLst xmlns:a="http://schemas.openxmlformats.org/drawingml/2006/main" xmlns:r="http://schemas.openxmlformats.org/officeDocument/2006/relationships" xmlns:p="http://schemas.openxmlformats.org/presentationml/2006/main">
  <p:tag name="ORIGINALHEIGHT" val="124.5174"/>
  <p:tag name="ORIGINALWIDTH" val="2379.332"/>
  <p:tag name="OUTPUTDPI" val="1200"/>
  <p:tag name="LATEXADDIN" val="\documentclass{article}&#10;\usepackage{amsmath}&#10;\pagestyle{empty}&#10;\begin{document}&#10;&#10;$\nabla P(Y_{0:t}|u_{1:t}) = P(Y_{0:t}|u_{1:t}) - P(Y_{0:t-1}|u_{1:t})  $&#10;&#10;&#10;\end{document}"/>
  <p:tag name="IGUANATEXSIZE" val="20"/>
  <p:tag name="IGUANATEXCURSOR" val="141"/>
  <p:tag name="TRANSPARENCY" val="True"/>
  <p:tag name="FILENAME" val=""/>
  <p:tag name="INPUTTYPE" val="0"/>
  <p:tag name="LATEXENGINEID" val="1"/>
  <p:tag name="TEMPFOLDER" val="c:\temp\"/>
</p:tagLst>
</file>

<file path=ppt/tags/tag9.xml><?xml version="1.0" encoding="utf-8"?>
<p:tagLst xmlns:a="http://schemas.openxmlformats.org/drawingml/2006/main" xmlns:r="http://schemas.openxmlformats.org/officeDocument/2006/relationships" xmlns:p="http://schemas.openxmlformats.org/presentationml/2006/main">
  <p:tag name="ORIGINALHEIGHT" val="90.0126"/>
  <p:tag name="ORIGINALWIDTH" val="87.01212"/>
  <p:tag name="OUTPUTDPI" val="1200"/>
  <p:tag name="LATEXADDIN" val="\documentclass{article}&#10;\usepackage{amsmath}&#10;\pagestyle{empty}&#10;\begin{document}&#10;&#10;$O$&#10;&#10;&#10;\end{document}"/>
  <p:tag name="IGUANATEXSIZE" val="20"/>
  <p:tag name="IGUANATEXCURSOR" val="83"/>
  <p:tag name="TRANSPARENCY" val="True"/>
  <p:tag name="FILENAME" val=""/>
  <p:tag name="INPUTTYPE" val="0"/>
  <p:tag name="LATEXENGINEID" val="1"/>
  <p:tag name="TEMPFOLDER" val="c:\temp\"/>
</p:tagLst>
</file>

<file path=ppt/tags/tag90.xml><?xml version="1.0" encoding="utf-8"?>
<p:tagLst xmlns:a="http://schemas.openxmlformats.org/drawingml/2006/main" xmlns:r="http://schemas.openxmlformats.org/officeDocument/2006/relationships" xmlns:p="http://schemas.openxmlformats.org/presentationml/2006/main">
  <p:tag name="ORIGINALHEIGHT" val="56.99291"/>
  <p:tag name="ORIGINALWIDTH" val="83.23961"/>
  <p:tag name="OUTPUTDPI" val="1200"/>
  <p:tag name="LATEXADDIN" val="\documentclass{article}&#10;\usepackage{amsmath}&#10;\pagestyle{empty}&#10;\begin{document}&#10;&#10;$\propto$&#10;&#10;&#10;\end{document}"/>
  <p:tag name="IGUANATEXSIZE" val="20"/>
  <p:tag name="IGUANATEXCURSOR" val="83"/>
  <p:tag name="TRANSPARENCY" val="True"/>
  <p:tag name="FILENAME" val=""/>
  <p:tag name="INPUTTYPE" val="0"/>
  <p:tag name="LATEXENGINEID" val="0"/>
  <p:tag name="TEMPFOLDER" val="c:\temp\"/>
</p:tagLst>
</file>

<file path=ppt/tags/tag91.xml><?xml version="1.0" encoding="utf-8"?>
<p:tagLst xmlns:a="http://schemas.openxmlformats.org/drawingml/2006/main" xmlns:r="http://schemas.openxmlformats.org/officeDocument/2006/relationships" xmlns:p="http://schemas.openxmlformats.org/presentationml/2006/main">
  <p:tag name="ORIGINALHEIGHT" val="83.23961"/>
  <p:tag name="ORIGINALWIDTH" val="41.99472"/>
  <p:tag name="OUTPUTDPI" val="1200"/>
  <p:tag name="LATEXADDIN" val="\documentclass{article}&#10;\usepackage{amsmath}&#10;\pagestyle{empty}&#10;\begin{document}&#10;&#10;$1$&#10;&#10;&#10;\end{document}"/>
  <p:tag name="IGUANATEXSIZE" val="20"/>
  <p:tag name="IGUANATEXCURSOR" val="84"/>
  <p:tag name="TRANSPARENCY" val="True"/>
  <p:tag name="FILENAME" val=""/>
  <p:tag name="INPUTTYPE" val="0"/>
  <p:tag name="LATEXENGINEID" val="0"/>
  <p:tag name="TEMPFOLDER" val="c:\temp\"/>
</p:tagLst>
</file>

<file path=ppt/tags/tag92.xml><?xml version="1.0" encoding="utf-8"?>
<p:tagLst xmlns:a="http://schemas.openxmlformats.org/drawingml/2006/main" xmlns:r="http://schemas.openxmlformats.org/officeDocument/2006/relationships" xmlns:p="http://schemas.openxmlformats.org/presentationml/2006/main">
  <p:tag name="ORIGINALHEIGHT" val="84.73937"/>
  <p:tag name="ORIGINALWIDTH" val="105.7368"/>
  <p:tag name="OUTPUTDPI" val="1200"/>
  <p:tag name="LATEXADDIN" val="\documentclass{article}&#10;\usepackage{amsmath}&#10;\pagestyle{empty}&#10;\begin{document}&#10;&#10;$N$&#10;&#10;&#10;\end{document}"/>
  <p:tag name="IGUANATEXSIZE" val="20"/>
  <p:tag name="IGUANATEXCURSOR" val="83"/>
  <p:tag name="TRANSPARENCY" val="True"/>
  <p:tag name="FILENAME" val=""/>
  <p:tag name="INPUTTYPE" val="0"/>
  <p:tag name="LATEXENGINEID" val="0"/>
  <p:tag name="TEMPFOLDER" val="c:\temp\"/>
</p:tagLst>
</file>

<file path=ppt/tags/tag93.xml><?xml version="1.0" encoding="utf-8"?>
<p:tagLst xmlns:a="http://schemas.openxmlformats.org/drawingml/2006/main" xmlns:r="http://schemas.openxmlformats.org/officeDocument/2006/relationships" xmlns:p="http://schemas.openxmlformats.org/presentationml/2006/main">
  <p:tag name="ORIGINALHEIGHT" val="84.73937"/>
  <p:tag name="ORIGINALWIDTH" val="105.7368"/>
  <p:tag name="OUTPUTDPI" val="1200"/>
  <p:tag name="LATEXADDIN" val="\documentclass{article}&#10;\usepackage{amsmath}&#10;\pagestyle{empty}&#10;\begin{document}&#10;&#10;$N$&#10;&#10;&#10;\end{document}"/>
  <p:tag name="IGUANATEXSIZE" val="20"/>
  <p:tag name="IGUANATEXCURSOR" val="83"/>
  <p:tag name="TRANSPARENCY" val="True"/>
  <p:tag name="FILENAME" val=""/>
  <p:tag name="INPUTTYPE" val="0"/>
  <p:tag name="LATEXENGINEID" val="0"/>
  <p:tag name="TEMPFOLDER" val="c:\temp\"/>
</p:tagLst>
</file>

<file path=ppt/tags/tag94.xml><?xml version="1.0" encoding="utf-8"?>
<p:tagLst xmlns:a="http://schemas.openxmlformats.org/drawingml/2006/main" xmlns:r="http://schemas.openxmlformats.org/officeDocument/2006/relationships" xmlns:p="http://schemas.openxmlformats.org/presentationml/2006/main">
  <p:tag name="ORIGINALHEIGHT" val="83.23961"/>
  <p:tag name="ORIGINALWIDTH" val="41.99472"/>
  <p:tag name="OUTPUTDPI" val="1200"/>
  <p:tag name="LATEXADDIN" val="\documentclass{article}&#10;\usepackage{amsmath}&#10;\pagestyle{empty}&#10;\begin{document}&#10;&#10;$1$&#10;&#10;&#10;\end{document}"/>
  <p:tag name="IGUANATEXSIZE" val="20"/>
  <p:tag name="IGUANATEXCURSOR" val="84"/>
  <p:tag name="TRANSPARENCY" val="True"/>
  <p:tag name="FILENAME" val=""/>
  <p:tag name="INPUTTYPE" val="0"/>
  <p:tag name="LATEXENGINEID" val="0"/>
  <p:tag name="TEMPFOLDER" val="c:\temp\"/>
</p:tagLst>
</file>

<file path=ppt/tags/tag95.xml><?xml version="1.0" encoding="utf-8"?>
<p:tagLst xmlns:a="http://schemas.openxmlformats.org/drawingml/2006/main" xmlns:r="http://schemas.openxmlformats.org/officeDocument/2006/relationships" xmlns:p="http://schemas.openxmlformats.org/presentationml/2006/main">
  <p:tag name="SELECTIONNAME" val="Group 36"/>
  <p:tag name="LAYER" val="2"/>
</p:tagLst>
</file>

<file path=ppt/tags/tag96.xml><?xml version="1.0" encoding="utf-8"?>
<p:tagLst xmlns:a="http://schemas.openxmlformats.org/drawingml/2006/main" xmlns:r="http://schemas.openxmlformats.org/officeDocument/2006/relationships" xmlns:p="http://schemas.openxmlformats.org/presentationml/2006/main">
  <p:tag name="ORIGINALHEIGHT" val="127.4841"/>
  <p:tag name="ORIGINALWIDTH" val="2045.744"/>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Y_{0:t},u_{1:t};\textcolor{red}{\ThOs},\textcolor{blue}{\ThAs},\textcolor{dark-green}{\boldsymbol{\Psi_{0:t}}},\textcolor{dark-blue}{\BAlph}) =$&#10;&#10;\end{document}"/>
  <p:tag name="IGUANATEXSIZE" val="20"/>
  <p:tag name="IGUANATEXCURSOR" val="599"/>
  <p:tag name="TRANSPARENCY" val="True"/>
  <p:tag name="FILENAME" val=""/>
  <p:tag name="INPUTTYPE" val="0"/>
  <p:tag name="LATEXENGINEID" val="0"/>
  <p:tag name="TEMPFOLDER" val="c:\temp\"/>
</p:tagLst>
</file>

<file path=ppt/tags/tag97.xml><?xml version="1.0" encoding="utf-8"?>
<p:tagLst xmlns:a="http://schemas.openxmlformats.org/drawingml/2006/main" xmlns:r="http://schemas.openxmlformats.org/officeDocument/2006/relationships" xmlns:p="http://schemas.openxmlformats.org/presentationml/2006/main">
  <p:tag name="ORIGINALHEIGHT" val="124.5174"/>
  <p:tag name="ORIGINALWIDTH" val="883.6234"/>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Y_{0:t}|u_{1:t};\textcolor{dark-blue}{\BAlph} )$&#10;&#10;\end{document}"/>
  <p:tag name="IGUANATEXSIZE" val="20"/>
  <p:tag name="IGUANATEXCURSOR" val="507"/>
  <p:tag name="TRANSPARENCY" val="True"/>
  <p:tag name="FILENAME" val=""/>
  <p:tag name="INPUTTYPE" val="0"/>
  <p:tag name="LATEXENGINEID" val="1"/>
  <p:tag name="TEMPFOLDER" val="c:\temp\"/>
</p:tagLst>
</file>

<file path=ppt/tags/tag98.xml><?xml version="1.0" encoding="utf-8"?>
<p:tagLst xmlns:a="http://schemas.openxmlformats.org/drawingml/2006/main" xmlns:r="http://schemas.openxmlformats.org/officeDocument/2006/relationships" xmlns:p="http://schemas.openxmlformats.org/presentationml/2006/main">
  <p:tag name="ORIGINALHEIGHT" val="127.4841"/>
  <p:tag name="ORIGINALWIDTH" val="1624.297"/>
  <p:tag name="OUTPUTDPI" val="1200"/>
  <p:tag name="LATEXADDIN" val="\documentclass{article}&#10;\usepackage{amsmath}&#10;\pagestyle{empty}&#10;\usepackage{color}&#10;&#10;\definecolor{dark-green}{RGB}{0,100,0}&#10;\definecolor{dark-blue}{RGB}{28,107,145}&#10;&#10;\newcommand{\ThAs}{\boldsymbol{\theta}^*_a}&#10;\newcommand{\ThOs}{\boldsymbol{\theta}^*_o}&#10;\newcommand{\ThA}{\boldsymbol{\theta}_a}&#10;\newcommand{\ThO}{\boldsymbol{\theta}_o}&#10;\newcommand{\BAlph}{\boldsymbol{\alpha}_{\mathbf{0:t}}}&#10;\newcommand{\Alpha}{\alpha_{0:t}}&#10;\newcommand{\BPsi}{\boldsymbol{\Psi_{0:t}}}&#10;&#10;\begin{document}&#10;&#10;&#10;$P(A_t,O,Y_{0:t}|u_{1:t};\textcolor{red}{\ThOs},\textcolor{blue}{\ThAs},\textcolor{dark-green}{\boldsymbol{\Psi_{0:t}}} )$&#10;&#10;\end{document}"/>
  <p:tag name="IGUANATEXSIZE" val="20"/>
  <p:tag name="IGUANATEXCURSOR" val="599"/>
  <p:tag name="TRANSPARENCY" val="True"/>
  <p:tag name="FILENAME" val=""/>
  <p:tag name="INPUTTYPE" val="0"/>
  <p:tag name="LATEXENGINEID" val="0"/>
  <p:tag name="TEMPFOLDER" val="c:\temp\"/>
</p:tagLst>
</file>

<file path=ppt/tags/tag99.xml><?xml version="1.0" encoding="utf-8"?>
<p:tagLst xmlns:a="http://schemas.openxmlformats.org/drawingml/2006/main" xmlns:r="http://schemas.openxmlformats.org/officeDocument/2006/relationships" xmlns:p="http://schemas.openxmlformats.org/presentationml/2006/main">
  <p:tag name="ORIGINALHEIGHT" val="102.7643"/>
  <p:tag name="ORIGINALWIDTH" val="153.0213"/>
  <p:tag name="OUTPUTDPI" val="1200"/>
  <p:tag name="LATEXADDIN" val="\documentclass{article}&#10;\usepackage{amsmath}&#10;\pagestyle{empty}&#10;\begin{document}&#10;&#10;$N^2$&#10;&#10;&#10;\end{document}"/>
  <p:tag name="IGUANATEXSIZE" val="20"/>
  <p:tag name="IGUANATEXCURSOR" val="85"/>
  <p:tag name="TRANSPARENCY" val="True"/>
  <p:tag name="FILENAME" val=""/>
  <p:tag name="INPUTTYPE" val="0"/>
  <p:tag name="LATEXENGINEID" val="1"/>
  <p:tag name="TEMPFOLDER" val="c:\tem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27336</TotalTime>
  <Words>1819</Words>
  <Application>Microsoft Office PowerPoint</Application>
  <PresentationFormat>On-screen Show (4:3)</PresentationFormat>
  <Paragraphs>178</Paragraphs>
  <Slides>12</Slides>
  <Notes>12</Notes>
  <HiddenSlides>0</HiddenSlides>
  <MMClips>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Calibri</vt:lpstr>
      <vt:lpstr>Arial</vt:lpstr>
      <vt:lpstr>Office Theme</vt:lpstr>
      <vt:lpstr>Bayesian State Space Estimation (BSSE) </vt:lpstr>
      <vt:lpstr>Histogram-SLAM</vt:lpstr>
      <vt:lpstr>Measurement Likelihood Memory Filter (MLMF)</vt:lpstr>
      <vt:lpstr>Measurement Likelihood Memory Filter (MLMF)</vt:lpstr>
      <vt:lpstr>MLMF evidence</vt:lpstr>
      <vt:lpstr>MLMF evidence</vt:lpstr>
      <vt:lpstr>MLMF Marginal</vt:lpstr>
      <vt:lpstr>MLMF summary</vt:lpstr>
      <vt:lpstr>Space and time complexity</vt:lpstr>
      <vt:lpstr>Space and time complexity</vt:lpstr>
      <vt:lpstr>2D Active-Exploration</vt:lpstr>
      <vt:lpstr>Evaluation of Memory likelihood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Switching Linear Dynamical Systems</dc:title>
  <dc:creator>Guillaume</dc:creator>
  <cp:lastModifiedBy>Guillaume Work</cp:lastModifiedBy>
  <cp:revision>2170</cp:revision>
  <cp:lastPrinted>2016-08-15T08:08:20Z</cp:lastPrinted>
  <dcterms:created xsi:type="dcterms:W3CDTF">2006-08-16T00:00:00Z</dcterms:created>
  <dcterms:modified xsi:type="dcterms:W3CDTF">2016-10-01T12:04:07Z</dcterms:modified>
</cp:coreProperties>
</file>